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5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6" autoAdjust="0"/>
    <p:restoredTop sz="94660"/>
  </p:normalViewPr>
  <p:slideViewPr>
    <p:cSldViewPr snapToGrid="0">
      <p:cViewPr varScale="1">
        <p:scale>
          <a:sx n="94" d="100"/>
          <a:sy n="94" d="100"/>
        </p:scale>
        <p:origin x="2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vfreak.cz/" TargetMode="External"/><Relationship Id="rId2" Type="http://schemas.openxmlformats.org/officeDocument/2006/relationships/hyperlink" Target="http://www.scenar.filmovani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kteiv.upol.cz/" TargetMode="External"/><Relationship Id="rId4" Type="http://schemas.openxmlformats.org/officeDocument/2006/relationships/hyperlink" Target="http://www.amacom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Úvod do střihu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Mgr. Radek Mezuláník, DiS.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0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Zásady natáčení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Stabilita obrazu </a:t>
            </a:r>
            <a:r>
              <a:rPr lang="cs-CZ" dirty="0" smtClean="0"/>
              <a:t>(používat stativ, roztřepaný obraz se těžko navazuje).</a:t>
            </a:r>
          </a:p>
          <a:p>
            <a:r>
              <a:rPr lang="cs-CZ" b="1" dirty="0" smtClean="0"/>
              <a:t>Velikost obrazu </a:t>
            </a:r>
            <a:r>
              <a:rPr lang="cs-CZ" dirty="0" smtClean="0"/>
              <a:t>(vhodné střídat velikosti záběrů, ne jen celek/polocelek).</a:t>
            </a:r>
          </a:p>
          <a:p>
            <a:r>
              <a:rPr lang="cs-CZ" b="1" dirty="0" smtClean="0"/>
              <a:t>Pro koho filmujeme </a:t>
            </a:r>
            <a:r>
              <a:rPr lang="cs-CZ" dirty="0" smtClean="0"/>
              <a:t>(Děti hrající sí na písku nebo něco zajímavějšího?).</a:t>
            </a:r>
          </a:p>
          <a:p>
            <a:r>
              <a:rPr lang="cs-CZ" b="1" dirty="0" smtClean="0"/>
              <a:t>Co točit </a:t>
            </a:r>
            <a:r>
              <a:rPr lang="cs-CZ" dirty="0" smtClean="0"/>
              <a:t>(čím více materiálu natočíme, tím déle bude trvat jeho sestříhání).</a:t>
            </a:r>
          </a:p>
          <a:p>
            <a:r>
              <a:rPr lang="cs-CZ" b="1" dirty="0" smtClean="0"/>
              <a:t>Zoom</a:t>
            </a:r>
            <a:r>
              <a:rPr lang="cs-CZ" dirty="0" smtClean="0"/>
              <a:t> (transfokátor, mnohdy je lepší udělat pár kroků než použít přiblížení).</a:t>
            </a:r>
          </a:p>
          <a:p>
            <a:endParaRPr lang="cs-CZ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1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Zásady </a:t>
            </a:r>
            <a:r>
              <a:rPr lang="cs-CZ" dirty="0" smtClean="0"/>
              <a:t>natáčení 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 smtClean="0"/>
              <a:t>Komentář kameramana </a:t>
            </a:r>
            <a:r>
              <a:rPr lang="cs-CZ" dirty="0" smtClean="0"/>
              <a:t>(vtipné hlášky/rozhovor zničí celou část záběru).</a:t>
            </a:r>
          </a:p>
          <a:p>
            <a:r>
              <a:rPr lang="cs-CZ" b="1" dirty="0" smtClean="0"/>
              <a:t>Dobrá kompozice </a:t>
            </a:r>
            <a:r>
              <a:rPr lang="cs-CZ" dirty="0" smtClean="0"/>
              <a:t>(promyslet si začátek a konec u švenku, osoby neumisťovat na střed obrazu).</a:t>
            </a:r>
          </a:p>
          <a:p>
            <a:r>
              <a:rPr lang="cs-CZ" b="1" dirty="0" smtClean="0"/>
              <a:t>Délka klipu </a:t>
            </a:r>
            <a:r>
              <a:rPr lang="cs-CZ" dirty="0" smtClean="0"/>
              <a:t>(dlouhé záběry bez akce jsou nudné, krátké záběry zněmožňují přechody mezi klipy).</a:t>
            </a:r>
          </a:p>
          <a:p>
            <a:r>
              <a:rPr lang="cs-CZ" b="1" dirty="0" smtClean="0"/>
              <a:t>Efekty kamery </a:t>
            </a:r>
            <a:r>
              <a:rPr lang="cs-CZ" dirty="0" smtClean="0"/>
              <a:t>(nikdy nepoužívat, vše je možné dodělat postprodukčně).</a:t>
            </a:r>
          </a:p>
          <a:p>
            <a:r>
              <a:rPr lang="cs-CZ" b="1" dirty="0" smtClean="0"/>
              <a:t>Manuální nastavení </a:t>
            </a:r>
            <a:r>
              <a:rPr lang="cs-CZ" dirty="0" smtClean="0"/>
              <a:t>(automatický režim je mnohdy nastaven nebo funguje špatně).</a:t>
            </a:r>
          </a:p>
        </p:txBody>
      </p:sp>
    </p:spTree>
    <p:extLst>
      <p:ext uri="{BB962C8B-B14F-4D97-AF65-F5344CB8AC3E}">
        <p14:creationId xmlns:p14="http://schemas.microsoft.com/office/powerpoint/2010/main" val="36079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Zásady střihu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Co se bude stříhat </a:t>
            </a:r>
            <a:r>
              <a:rPr lang="cs-CZ" dirty="0" smtClean="0"/>
              <a:t>(je třeba kvalitní bodový scénář).</a:t>
            </a:r>
          </a:p>
          <a:p>
            <a:r>
              <a:rPr lang="cs-CZ" b="1" dirty="0"/>
              <a:t>Import souborů</a:t>
            </a:r>
            <a:r>
              <a:rPr lang="cs-CZ" dirty="0"/>
              <a:t> (všechny soubory vložit do projektu, video, audio, obrázky</a:t>
            </a:r>
            <a:r>
              <a:rPr lang="cs-CZ" dirty="0" smtClean="0"/>
              <a:t>).</a:t>
            </a:r>
          </a:p>
          <a:p>
            <a:r>
              <a:rPr lang="cs-CZ" b="1" dirty="0" smtClean="0"/>
              <a:t>Výběr klipů </a:t>
            </a:r>
            <a:r>
              <a:rPr lang="cs-CZ" dirty="0" smtClean="0"/>
              <a:t>(vybrat pouze záběry, které budou použity).</a:t>
            </a:r>
          </a:p>
          <a:p>
            <a:r>
              <a:rPr lang="cs-CZ" b="1" dirty="0" smtClean="0"/>
              <a:t>Hrubý střih </a:t>
            </a:r>
            <a:r>
              <a:rPr lang="cs-CZ" dirty="0" smtClean="0"/>
              <a:t>(zkrácení klipů, vytřihnutí nepoužitelných částí).</a:t>
            </a:r>
          </a:p>
          <a:p>
            <a:r>
              <a:rPr lang="cs-CZ" b="1" dirty="0"/>
              <a:t>Řazení klipů na časovou osu</a:t>
            </a:r>
            <a:r>
              <a:rPr lang="cs-CZ" dirty="0"/>
              <a:t> (audio i video).</a:t>
            </a:r>
          </a:p>
          <a:p>
            <a:endParaRPr lang="cs-CZ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54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Zásady </a:t>
            </a:r>
            <a:r>
              <a:rPr lang="cs-CZ" dirty="0" smtClean="0"/>
              <a:t>střihu 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Střih</a:t>
            </a:r>
            <a:r>
              <a:rPr lang="cs-CZ" dirty="0"/>
              <a:t> (hluchá místa podkreslit hudbou, vyvážit hlasitost).</a:t>
            </a:r>
          </a:p>
          <a:p>
            <a:r>
              <a:rPr lang="cs-CZ" b="1" dirty="0"/>
              <a:t>Přechody</a:t>
            </a:r>
            <a:r>
              <a:rPr lang="cs-CZ" dirty="0"/>
              <a:t> (tvrdý/měkký střih).</a:t>
            </a:r>
          </a:p>
          <a:p>
            <a:r>
              <a:rPr lang="cs-CZ" b="1" dirty="0"/>
              <a:t>Efekty</a:t>
            </a:r>
            <a:r>
              <a:rPr lang="cs-CZ" dirty="0"/>
              <a:t> </a:t>
            </a:r>
            <a:r>
              <a:rPr lang="cs-CZ" b="1" dirty="0"/>
              <a:t>a animace</a:t>
            </a:r>
            <a:r>
              <a:rPr lang="cs-CZ" dirty="0"/>
              <a:t> (používat jen v opodstatněných případech).</a:t>
            </a:r>
          </a:p>
          <a:p>
            <a:r>
              <a:rPr lang="cs-CZ" b="1" dirty="0"/>
              <a:t>Vložení titulků, obrázků a další grafiky</a:t>
            </a:r>
          </a:p>
          <a:p>
            <a:r>
              <a:rPr lang="cs-CZ" b="1" dirty="0"/>
              <a:t>Korekce barev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8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212" y="801659"/>
            <a:ext cx="9601196" cy="1303867"/>
          </a:xfrm>
        </p:spPr>
        <p:txBody>
          <a:bodyPr/>
          <a:lstStyle/>
          <a:p>
            <a:r>
              <a:rPr lang="cs-CZ" dirty="0" smtClean="0"/>
              <a:t>Bodové scénáře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829" y="2057397"/>
            <a:ext cx="4634399" cy="41909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726" y="2045366"/>
            <a:ext cx="5021615" cy="419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8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Vyprávění děje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Už při natáčení je třeba mít všechny potřebné záběry.</a:t>
            </a:r>
          </a:p>
          <a:p>
            <a:r>
              <a:rPr lang="cs-CZ" dirty="0" smtClean="0"/>
              <a:t>Výstup musí být souvislým vyprávěním, bez narušení zbytečnými záběry.</a:t>
            </a:r>
          </a:p>
          <a:p>
            <a:r>
              <a:rPr lang="cs-CZ" dirty="0" smtClean="0"/>
              <a:t>Systém kontinuitního střihu</a:t>
            </a:r>
          </a:p>
          <a:p>
            <a:pPr lvl="1"/>
            <a:r>
              <a:rPr lang="cs-CZ" b="1" dirty="0" smtClean="0"/>
              <a:t>Křížový</a:t>
            </a:r>
            <a:r>
              <a:rPr lang="cs-CZ" dirty="0" smtClean="0"/>
              <a:t> (dva děje, které probíhají současně, např. honičky v akčních filmech).</a:t>
            </a:r>
          </a:p>
          <a:p>
            <a:pPr lvl="1"/>
            <a:r>
              <a:rPr lang="cs-CZ" b="1" dirty="0" smtClean="0"/>
              <a:t>Analytický</a:t>
            </a:r>
            <a:r>
              <a:rPr lang="cs-CZ" dirty="0" smtClean="0"/>
              <a:t> (prostřih jako velký detail na tvář, záběr z pohledu postavy).</a:t>
            </a:r>
          </a:p>
          <a:p>
            <a:pPr lvl="1"/>
            <a:r>
              <a:rPr lang="cs-CZ" b="1" dirty="0" smtClean="0"/>
              <a:t>Návazný</a:t>
            </a:r>
            <a:r>
              <a:rPr lang="cs-CZ" dirty="0" smtClean="0"/>
              <a:t> (pomáhá divákovi v orientaci, např. dialogy, honičkové filmy, atd.).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0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Návaznost záběrů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Pohyb v jednom záběru je nutné dokončit ve druhém, navazujícím záběru.</a:t>
            </a:r>
          </a:p>
          <a:p>
            <a:r>
              <a:rPr lang="cs-CZ" dirty="0" smtClean="0"/>
              <a:t>Dodržovat směr a rychlost pohybu.</a:t>
            </a:r>
          </a:p>
          <a:p>
            <a:r>
              <a:rPr lang="cs-CZ" dirty="0" smtClean="0"/>
              <a:t>Neopakovat úkony. (pokud se postava v jednom záběru zvedne ze židle, ve druhém se nesmí zvedat podruhé)</a:t>
            </a:r>
          </a:p>
          <a:p>
            <a:r>
              <a:rPr lang="cs-CZ" dirty="0" smtClean="0"/>
              <a:t>Záběry jdousí za sebou nesmí mít stejnou velikost ani vyjadřovat stejné informace. (dochází ke zmatení diváka, záměněn a střihovému skoku)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59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Návaznost </a:t>
            </a:r>
            <a:r>
              <a:rPr lang="cs-CZ" dirty="0" smtClean="0"/>
              <a:t>záběrů 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Obsah záběru (rozhovor s pamětníkem vyjadřuje sám o sobě o co jde, na druhou stranu záběry lesa a budouv divákovi nic moc neříkají).</a:t>
            </a:r>
          </a:p>
          <a:p>
            <a:r>
              <a:rPr lang="cs-CZ" dirty="0" smtClean="0"/>
              <a:t>Prostřihy </a:t>
            </a:r>
          </a:p>
          <a:p>
            <a:pPr lvl="1"/>
            <a:r>
              <a:rPr lang="cs-CZ" dirty="0" smtClean="0"/>
              <a:t>Doplňující záběry, které přímo souvisí s dějem či místem natáčení.</a:t>
            </a:r>
          </a:p>
          <a:p>
            <a:pPr lvl="1"/>
            <a:r>
              <a:rPr lang="cs-CZ" dirty="0" smtClean="0"/>
              <a:t>Spojují různé záběry např. s jinými scénami.</a:t>
            </a:r>
          </a:p>
          <a:p>
            <a:pPr lvl="1"/>
            <a:r>
              <a:rPr lang="cs-CZ" dirty="0" smtClean="0"/>
              <a:t>Často je to celek, pro zdůraznění se používá detail.</a:t>
            </a:r>
          </a:p>
          <a:p>
            <a:r>
              <a:rPr lang="cs-CZ" dirty="0" smtClean="0"/>
              <a:t>Panoramata </a:t>
            </a:r>
          </a:p>
          <a:p>
            <a:pPr lvl="1"/>
            <a:r>
              <a:rPr lang="cs-CZ" dirty="0" smtClean="0"/>
              <a:t>Dva za sebou jdoucí záběry se švenkem je nutné oddělit statickým záběrem.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4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Velikosti záběrů 1/4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311900" cy="3318936"/>
          </a:xfrm>
        </p:spPr>
        <p:txBody>
          <a:bodyPr/>
          <a:lstStyle/>
          <a:p>
            <a:r>
              <a:rPr lang="cs-CZ" dirty="0" smtClean="0"/>
              <a:t>VC (velký celek) - O</a:t>
            </a:r>
            <a:r>
              <a:rPr lang="en-US" dirty="0" err="1" smtClean="0"/>
              <a:t>rientace</a:t>
            </a:r>
            <a:r>
              <a:rPr lang="en-US" dirty="0" smtClean="0"/>
              <a:t> </a:t>
            </a:r>
            <a:r>
              <a:rPr lang="en-US" dirty="0"/>
              <a:t>v </a:t>
            </a:r>
            <a:r>
              <a:rPr lang="en-US" dirty="0" err="1"/>
              <a:t>prostedí</a:t>
            </a:r>
            <a:r>
              <a:rPr lang="en-US" dirty="0"/>
              <a:t>, </a:t>
            </a:r>
            <a:r>
              <a:rPr lang="en-US" dirty="0" err="1"/>
              <a:t>jednotlivec</a:t>
            </a:r>
            <a:r>
              <a:rPr lang="en-US" dirty="0"/>
              <a:t> </a:t>
            </a:r>
            <a:r>
              <a:rPr lang="en-US" dirty="0" err="1"/>
              <a:t>málo</a:t>
            </a:r>
            <a:r>
              <a:rPr lang="en-US" dirty="0"/>
              <a:t> </a:t>
            </a:r>
            <a:r>
              <a:rPr lang="en-US" dirty="0" err="1"/>
              <a:t>registrovatelný</a:t>
            </a:r>
            <a:r>
              <a:rPr lang="en-US" dirty="0"/>
              <a:t>, </a:t>
            </a:r>
            <a:r>
              <a:rPr lang="en-US" dirty="0" err="1"/>
              <a:t>ztracen</a:t>
            </a:r>
            <a:r>
              <a:rPr lang="en-US" dirty="0"/>
              <a:t> v </a:t>
            </a:r>
            <a:r>
              <a:rPr lang="en-US" dirty="0" err="1" smtClean="0"/>
              <a:t>krajin</a:t>
            </a:r>
            <a:r>
              <a:rPr lang="cs-CZ" dirty="0" smtClean="0"/>
              <a:t>ě. </a:t>
            </a:r>
            <a:r>
              <a:rPr lang="en-US" dirty="0" err="1" smtClean="0"/>
              <a:t>Masové</a:t>
            </a:r>
            <a:r>
              <a:rPr lang="en-US" dirty="0" smtClean="0"/>
              <a:t> </a:t>
            </a:r>
            <a:r>
              <a:rPr lang="en-US" dirty="0" err="1" smtClean="0"/>
              <a:t>scény</a:t>
            </a:r>
            <a:r>
              <a:rPr lang="en-US" dirty="0" smtClean="0"/>
              <a:t>.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/>
              <a:t>C (celek) - zachycuje přehledně místo akce, člověk je situován ve vzájemném vztahu k </a:t>
            </a:r>
            <a:r>
              <a:rPr lang="cs-CZ" dirty="0" smtClean="0"/>
              <a:t>prostředí</a:t>
            </a:r>
            <a:r>
              <a:rPr lang="cs-CZ" dirty="0"/>
              <a:t>, podstatná je akce, nikoliv mimika – </a:t>
            </a:r>
            <a:r>
              <a:rPr lang="cs-CZ" dirty="0" smtClean="0"/>
              <a:t>viz. </a:t>
            </a:r>
            <a:r>
              <a:rPr lang="cs-CZ" dirty="0"/>
              <a:t>klasické grotesky.	</a:t>
            </a:r>
            <a:endParaRPr lang="en-US" dirty="0"/>
          </a:p>
        </p:txBody>
      </p:sp>
      <p:pic>
        <p:nvPicPr>
          <p:cNvPr id="13" name="Picture 9" descr="http://www.scenar.filmovani.cz/jaknapsat/pic/velky_cele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989" y="2364958"/>
            <a:ext cx="3122864" cy="175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www.scenar.filmovani.cz/jaknapsat/pic/cele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989" y="4216400"/>
            <a:ext cx="3122864" cy="175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86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Velikosti záběrů </a:t>
            </a:r>
            <a:r>
              <a:rPr lang="cs-CZ" dirty="0" smtClean="0"/>
              <a:t>2/4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311899" cy="3318936"/>
          </a:xfrm>
        </p:spPr>
        <p:txBody>
          <a:bodyPr>
            <a:normAutofit fontScale="92500"/>
          </a:bodyPr>
          <a:lstStyle/>
          <a:p>
            <a:r>
              <a:rPr lang="cs-CZ" dirty="0"/>
              <a:t>PC (polocelek) - postava je ukázána celá, prostředí hraje druhořadou roli (ev. jako partner), možnost 	plného využití gestikulace, „vnější hra“ </a:t>
            </a:r>
            <a:r>
              <a:rPr lang="cs-CZ" dirty="0" smtClean="0"/>
              <a:t>herce.</a:t>
            </a:r>
          </a:p>
          <a:p>
            <a:endParaRPr lang="cs-CZ" dirty="0"/>
          </a:p>
          <a:p>
            <a:r>
              <a:rPr lang="cs-CZ" dirty="0" smtClean="0"/>
              <a:t>AZ (americký záběr) </a:t>
            </a:r>
            <a:r>
              <a:rPr lang="cs-CZ" dirty="0"/>
              <a:t>- postava je ukázána asi po kolena, prostředí vnímáme jen prostřednictvím její akce, 	jinak okrajově. Běžný při dialogu několika </a:t>
            </a:r>
            <a:r>
              <a:rPr lang="cs-CZ" dirty="0" smtClean="0"/>
              <a:t>osob</a:t>
            </a:r>
            <a:r>
              <a:rPr lang="cs-CZ" dirty="0"/>
              <a:t>.</a:t>
            </a:r>
            <a:endParaRPr lang="en-US" dirty="0"/>
          </a:p>
        </p:txBody>
      </p:sp>
      <p:pic>
        <p:nvPicPr>
          <p:cNvPr id="2050" name="Picture 2" descr="http://www.scenar.filmovani.cz/jaknapsat/pic/polocele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4" y="2389386"/>
            <a:ext cx="3248025" cy="182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scenar.filmovani.cz/jaknapsat/pic/americky_pla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4328255"/>
            <a:ext cx="3248025" cy="182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06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Velikosti záběrů 3</a:t>
            </a:r>
            <a:r>
              <a:rPr lang="cs-CZ" dirty="0" smtClean="0"/>
              <a:t>/4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286499" cy="3318936"/>
          </a:xfrm>
        </p:spPr>
        <p:txBody>
          <a:bodyPr/>
          <a:lstStyle/>
          <a:p>
            <a:r>
              <a:rPr lang="cs-CZ" dirty="0" smtClean="0"/>
              <a:t>D (detail) </a:t>
            </a:r>
            <a:r>
              <a:rPr lang="cs-CZ" dirty="0"/>
              <a:t>- většinu plátna zabírá obličej, markantní akcent na protagonistu, zpravidla pronikání </a:t>
            </a:r>
            <a:r>
              <a:rPr lang="cs-CZ" dirty="0" smtClean="0"/>
              <a:t>„</a:t>
            </a:r>
            <a:r>
              <a:rPr lang="cs-CZ" dirty="0"/>
              <a:t>dovnitř“ </a:t>
            </a:r>
            <a:r>
              <a:rPr lang="cs-CZ" dirty="0" smtClean="0"/>
              <a:t>postavy.</a:t>
            </a:r>
          </a:p>
          <a:p>
            <a:endParaRPr lang="cs-CZ" dirty="0"/>
          </a:p>
          <a:p>
            <a:r>
              <a:rPr lang="cs-CZ" dirty="0" smtClean="0"/>
              <a:t>VD (velký detail) </a:t>
            </a:r>
            <a:r>
              <a:rPr lang="cs-CZ" dirty="0"/>
              <a:t>- zachycuje podstatnou podrobnost části lidské postavy (oči, ruka), nebo </a:t>
            </a:r>
            <a:r>
              <a:rPr lang="cs-CZ" dirty="0" smtClean="0"/>
              <a:t>podobně jako </a:t>
            </a:r>
            <a:r>
              <a:rPr lang="cs-CZ" dirty="0"/>
              <a:t>D zdůrazňuje důležitou rekvizitu</a:t>
            </a:r>
            <a:r>
              <a:rPr lang="cs-CZ" dirty="0" smtClean="0"/>
              <a:t>.</a:t>
            </a:r>
            <a:endParaRPr lang="en-US" dirty="0"/>
          </a:p>
        </p:txBody>
      </p:sp>
      <p:pic>
        <p:nvPicPr>
          <p:cNvPr id="3074" name="Picture 2" descr="http://www.scenar.filmovani.cz/jaknapsat/pic/deta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957" y="2556932"/>
            <a:ext cx="2950165" cy="165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scenar.filmovani.cz/jaknapsat/pic/velky_detai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957" y="4478599"/>
            <a:ext cx="2965691" cy="166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60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Velikosti záběrů </a:t>
            </a:r>
            <a:r>
              <a:rPr lang="cs-CZ" dirty="0" smtClean="0"/>
              <a:t>4/4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PD (polodetail) - poprsí postavy, tedy obtížná gestikulace rukou, zachycuje zřetelně mimiku, prostředí vyeliminované (neostré).	</a:t>
            </a:r>
          </a:p>
          <a:p>
            <a:endParaRPr lang="en-US" dirty="0"/>
          </a:p>
        </p:txBody>
      </p:sp>
      <p:pic>
        <p:nvPicPr>
          <p:cNvPr id="4098" name="Picture 2" descr="http://www.amacom.cz/bin/fckeditor/image/jak-delat-filmy/Velikosti%20zaberu_html_49b0fe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75" y="3432175"/>
            <a:ext cx="36195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64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Aktivní pohyb záběru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/>
              <a:t>jízda</a:t>
            </a:r>
            <a:r>
              <a:rPr lang="en-US" dirty="0"/>
              <a:t> </a:t>
            </a:r>
            <a:r>
              <a:rPr lang="en-US" dirty="0" smtClean="0"/>
              <a:t>(tracking</a:t>
            </a:r>
            <a:r>
              <a:rPr lang="en-US" dirty="0"/>
              <a:t>) - </a:t>
            </a:r>
            <a:r>
              <a:rPr lang="en-US" dirty="0" err="1"/>
              <a:t>kamera</a:t>
            </a:r>
            <a:r>
              <a:rPr lang="en-US" dirty="0"/>
              <a:t> se </a:t>
            </a:r>
            <a:r>
              <a:rPr lang="en-US" dirty="0" err="1"/>
              <a:t>pohybuje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nějakém</a:t>
            </a:r>
            <a:r>
              <a:rPr lang="en-US" dirty="0"/>
              <a:t> </a:t>
            </a:r>
            <a:r>
              <a:rPr lang="en-US" dirty="0" err="1"/>
              <a:t>vozíku</a:t>
            </a:r>
            <a:r>
              <a:rPr lang="en-US" dirty="0"/>
              <a:t> </a:t>
            </a:r>
            <a:r>
              <a:rPr lang="en-US" dirty="0" err="1"/>
              <a:t>pohybující</a:t>
            </a:r>
            <a:r>
              <a:rPr lang="en-US" dirty="0"/>
              <a:t> se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kolejích</a:t>
            </a:r>
            <a:r>
              <a:rPr lang="en-US" dirty="0"/>
              <a:t> 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vlastní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(</a:t>
            </a:r>
            <a:r>
              <a:rPr lang="en-US" dirty="0" err="1"/>
              <a:t>kolech</a:t>
            </a:r>
            <a:r>
              <a:rPr lang="en-US" dirty="0"/>
              <a:t>)</a:t>
            </a:r>
          </a:p>
          <a:p>
            <a:r>
              <a:rPr lang="cs-CZ" b="1" dirty="0" smtClean="0"/>
              <a:t>n</a:t>
            </a:r>
            <a:r>
              <a:rPr lang="en-US" b="1" dirty="0" err="1" smtClean="0"/>
              <a:t>ájezd</a:t>
            </a:r>
            <a:r>
              <a:rPr lang="cs-CZ" dirty="0" smtClean="0"/>
              <a:t> </a:t>
            </a:r>
            <a:r>
              <a:rPr lang="en-US" dirty="0" smtClean="0"/>
              <a:t>- </a:t>
            </a:r>
            <a:r>
              <a:rPr lang="en-US" dirty="0" err="1"/>
              <a:t>kamera</a:t>
            </a:r>
            <a:r>
              <a:rPr lang="en-US" dirty="0"/>
              <a:t> se </a:t>
            </a:r>
            <a:r>
              <a:rPr lang="en-US" dirty="0" err="1"/>
              <a:t>přiblíží</a:t>
            </a:r>
            <a:r>
              <a:rPr lang="en-US" dirty="0"/>
              <a:t> (</a:t>
            </a:r>
            <a:r>
              <a:rPr lang="en-US" dirty="0" err="1"/>
              <a:t>např</a:t>
            </a:r>
            <a:r>
              <a:rPr lang="en-US" dirty="0"/>
              <a:t>.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vozíku</a:t>
            </a:r>
            <a:r>
              <a:rPr lang="en-US" dirty="0"/>
              <a:t> 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pomocí</a:t>
            </a:r>
            <a:r>
              <a:rPr lang="en-US" dirty="0"/>
              <a:t> </a:t>
            </a:r>
            <a:r>
              <a:rPr lang="en-US" dirty="0" err="1"/>
              <a:t>steadicam</a:t>
            </a:r>
            <a:r>
              <a:rPr lang="en-US" dirty="0"/>
              <a:t>) k </a:t>
            </a:r>
            <a:r>
              <a:rPr lang="en-US" dirty="0" err="1"/>
              <a:t>určitému</a:t>
            </a:r>
            <a:r>
              <a:rPr lang="en-US" dirty="0"/>
              <a:t> </a:t>
            </a:r>
            <a:r>
              <a:rPr lang="en-US" dirty="0" err="1"/>
              <a:t>objektu</a:t>
            </a:r>
            <a:endParaRPr lang="en-US" dirty="0"/>
          </a:p>
          <a:p>
            <a:r>
              <a:rPr lang="en-US" b="1" dirty="0" err="1"/>
              <a:t>steadicam</a:t>
            </a:r>
            <a:r>
              <a:rPr lang="en-US" dirty="0"/>
              <a:t> - </a:t>
            </a:r>
            <a:r>
              <a:rPr lang="en-US" dirty="0" err="1"/>
              <a:t>stabilizovaná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 </a:t>
            </a:r>
            <a:r>
              <a:rPr lang="en-US" dirty="0" err="1"/>
              <a:t>nesená</a:t>
            </a:r>
            <a:r>
              <a:rPr lang="en-US" dirty="0"/>
              <a:t> </a:t>
            </a:r>
            <a:r>
              <a:rPr lang="en-US" dirty="0" err="1"/>
              <a:t>operátorem</a:t>
            </a:r>
            <a:endParaRPr lang="en-US" dirty="0"/>
          </a:p>
          <a:p>
            <a:r>
              <a:rPr lang="en-US" b="1" dirty="0" err="1"/>
              <a:t>jeřáb</a:t>
            </a:r>
            <a:r>
              <a:rPr lang="en-US" dirty="0"/>
              <a:t> (crane) - </a:t>
            </a:r>
            <a:r>
              <a:rPr lang="en-US" dirty="0" err="1"/>
              <a:t>kamera</a:t>
            </a:r>
            <a:r>
              <a:rPr lang="en-US" dirty="0"/>
              <a:t> je </a:t>
            </a:r>
            <a:r>
              <a:rPr lang="en-US" dirty="0" err="1"/>
              <a:t>umístěna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pohyblivém</a:t>
            </a:r>
            <a:r>
              <a:rPr lang="en-US" dirty="0"/>
              <a:t> </a:t>
            </a:r>
            <a:r>
              <a:rPr lang="en-US" dirty="0" err="1"/>
              <a:t>rameni</a:t>
            </a:r>
            <a:r>
              <a:rPr lang="en-US" dirty="0"/>
              <a:t> 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samotný</a:t>
            </a:r>
            <a:r>
              <a:rPr lang="en-US" dirty="0"/>
              <a:t> </a:t>
            </a:r>
            <a:r>
              <a:rPr lang="en-US" dirty="0" err="1"/>
              <a:t>jeřáb</a:t>
            </a:r>
            <a:r>
              <a:rPr lang="en-US" dirty="0"/>
              <a:t> se </a:t>
            </a:r>
            <a:r>
              <a:rPr lang="en-US" dirty="0" err="1"/>
              <a:t>může</a:t>
            </a:r>
            <a:r>
              <a:rPr lang="en-US" dirty="0"/>
              <a:t> </a:t>
            </a:r>
            <a:r>
              <a:rPr lang="en-US" dirty="0" err="1"/>
              <a:t>pohybovat</a:t>
            </a:r>
            <a:r>
              <a:rPr lang="en-US" dirty="0"/>
              <a:t> </a:t>
            </a:r>
            <a:r>
              <a:rPr lang="en-US" dirty="0" err="1"/>
              <a:t>např</a:t>
            </a:r>
            <a:r>
              <a:rPr lang="en-US" dirty="0"/>
              <a:t>.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kolejích</a:t>
            </a:r>
            <a:endParaRPr lang="en-US" dirty="0"/>
          </a:p>
          <a:p>
            <a:r>
              <a:rPr lang="en-US" b="1" dirty="0" err="1"/>
              <a:t>ruční</a:t>
            </a:r>
            <a:r>
              <a:rPr lang="en-US" b="1" dirty="0"/>
              <a:t> </a:t>
            </a:r>
            <a:r>
              <a:rPr lang="en-US" b="1" dirty="0" err="1"/>
              <a:t>kamera</a:t>
            </a:r>
            <a:r>
              <a:rPr lang="en-US" b="1" dirty="0"/>
              <a:t> </a:t>
            </a:r>
            <a:r>
              <a:rPr lang="en-US" dirty="0"/>
              <a:t>(hand-held)- </a:t>
            </a:r>
            <a:r>
              <a:rPr lang="en-US" dirty="0" err="1"/>
              <a:t>běh</a:t>
            </a:r>
            <a:endParaRPr lang="en-US" dirty="0"/>
          </a:p>
          <a:p>
            <a:r>
              <a:rPr lang="en-US" b="1" dirty="0" err="1"/>
              <a:t>letecký</a:t>
            </a:r>
            <a:r>
              <a:rPr lang="en-US" b="1" dirty="0"/>
              <a:t> </a:t>
            </a:r>
            <a:r>
              <a:rPr lang="en-US" b="1" dirty="0" err="1" smtClean="0"/>
              <a:t>záběr</a:t>
            </a:r>
            <a:r>
              <a:rPr lang="cs-CZ" b="1" dirty="0" smtClean="0"/>
              <a:t> </a:t>
            </a:r>
            <a:r>
              <a:rPr lang="en-US" dirty="0" smtClean="0"/>
              <a:t>(aerial</a:t>
            </a:r>
            <a:r>
              <a:rPr lang="en-US" dirty="0"/>
              <a:t>)- </a:t>
            </a:r>
            <a:r>
              <a:rPr lang="en-US" dirty="0" err="1"/>
              <a:t>záběr</a:t>
            </a:r>
            <a:r>
              <a:rPr lang="en-US" dirty="0"/>
              <a:t> z </a:t>
            </a:r>
            <a:r>
              <a:rPr lang="en-US" dirty="0" err="1"/>
              <a:t>helikoptéry</a:t>
            </a:r>
            <a:r>
              <a:rPr lang="en-US" dirty="0"/>
              <a:t>, </a:t>
            </a:r>
            <a:r>
              <a:rPr lang="en-US" dirty="0" err="1"/>
              <a:t>letadla</a:t>
            </a:r>
            <a:r>
              <a:rPr lang="en-US" dirty="0"/>
              <a:t>, </a:t>
            </a:r>
            <a:r>
              <a:rPr lang="en-US" dirty="0" err="1"/>
              <a:t>vzducholodi</a:t>
            </a:r>
            <a:r>
              <a:rPr lang="en-US" dirty="0"/>
              <a:t> </a:t>
            </a:r>
            <a:r>
              <a:rPr lang="en-US" dirty="0" err="1"/>
              <a:t>apod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718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Pasivní pohyb záběru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švenk</a:t>
            </a:r>
            <a:r>
              <a:rPr lang="en-US" dirty="0" smtClean="0"/>
              <a:t> </a:t>
            </a:r>
            <a:r>
              <a:rPr lang="en-US" dirty="0"/>
              <a:t>(pans = </a:t>
            </a:r>
            <a:r>
              <a:rPr lang="en-US" dirty="0" err="1"/>
              <a:t>horizontální</a:t>
            </a:r>
            <a:r>
              <a:rPr lang="en-US" dirty="0"/>
              <a:t> </a:t>
            </a:r>
            <a:r>
              <a:rPr lang="en-US" dirty="0" err="1"/>
              <a:t>pohyb</a:t>
            </a:r>
            <a:r>
              <a:rPr lang="en-US" dirty="0"/>
              <a:t>, tilts = </a:t>
            </a:r>
            <a:r>
              <a:rPr lang="en-US" dirty="0" err="1"/>
              <a:t>vertikální</a:t>
            </a:r>
            <a:r>
              <a:rPr lang="en-US" dirty="0"/>
              <a:t> </a:t>
            </a:r>
            <a:r>
              <a:rPr lang="en-US" dirty="0" err="1"/>
              <a:t>pohyb</a:t>
            </a:r>
            <a:r>
              <a:rPr lang="en-US" dirty="0" smtClean="0"/>
              <a:t>)</a:t>
            </a:r>
            <a:r>
              <a:rPr lang="cs-CZ" dirty="0" smtClean="0"/>
              <a:t> </a:t>
            </a:r>
            <a:r>
              <a:rPr lang="en-US" dirty="0" smtClean="0"/>
              <a:t>- </a:t>
            </a:r>
            <a:r>
              <a:rPr lang="en-US" dirty="0" err="1"/>
              <a:t>otočení</a:t>
            </a:r>
            <a:r>
              <a:rPr lang="en-US" dirty="0"/>
              <a:t> </a:t>
            </a:r>
            <a:r>
              <a:rPr lang="en-US" dirty="0" err="1"/>
              <a:t>kamerou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stativu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jiný</a:t>
            </a:r>
            <a:r>
              <a:rPr lang="en-US" dirty="0"/>
              <a:t> </a:t>
            </a:r>
            <a:r>
              <a:rPr lang="en-US" dirty="0" err="1"/>
              <a:t>objekt</a:t>
            </a:r>
            <a:r>
              <a:rPr lang="en-US" dirty="0"/>
              <a:t>, </a:t>
            </a:r>
            <a:r>
              <a:rPr lang="en-US" dirty="0" err="1"/>
              <a:t>obvykle</a:t>
            </a:r>
            <a:r>
              <a:rPr lang="en-US" dirty="0"/>
              <a:t> </a:t>
            </a:r>
            <a:r>
              <a:rPr lang="en-US" dirty="0" err="1"/>
              <a:t>horizontálně</a:t>
            </a:r>
            <a:r>
              <a:rPr lang="en-US" dirty="0"/>
              <a:t> </a:t>
            </a:r>
            <a:endParaRPr lang="cs-CZ" dirty="0" smtClean="0"/>
          </a:p>
          <a:p>
            <a:r>
              <a:rPr lang="en-US" b="1" dirty="0" smtClean="0"/>
              <a:t>zoom</a:t>
            </a:r>
            <a:r>
              <a:rPr lang="en-US" dirty="0" smtClean="0"/>
              <a:t> </a:t>
            </a:r>
            <a:r>
              <a:rPr lang="en-US" dirty="0"/>
              <a:t>(zoom lenses) - </a:t>
            </a:r>
            <a:r>
              <a:rPr lang="en-US" dirty="0" err="1"/>
              <a:t>mění</a:t>
            </a:r>
            <a:r>
              <a:rPr lang="en-US" dirty="0"/>
              <a:t> se </a:t>
            </a:r>
            <a:r>
              <a:rPr lang="en-US" dirty="0" err="1"/>
              <a:t>ohnisková</a:t>
            </a:r>
            <a:r>
              <a:rPr lang="en-US" dirty="0"/>
              <a:t> </a:t>
            </a:r>
            <a:r>
              <a:rPr lang="en-US" dirty="0" err="1"/>
              <a:t>vzdálenost</a:t>
            </a:r>
            <a:r>
              <a:rPr lang="en-US" dirty="0"/>
              <a:t> </a:t>
            </a:r>
            <a:r>
              <a:rPr lang="en-US" dirty="0" err="1"/>
              <a:t>objektu</a:t>
            </a:r>
            <a:r>
              <a:rPr lang="en-US" dirty="0"/>
              <a:t> (</a:t>
            </a:r>
            <a:r>
              <a:rPr lang="en-US" dirty="0" err="1"/>
              <a:t>přibližování</a:t>
            </a:r>
            <a:r>
              <a:rPr lang="en-US" dirty="0"/>
              <a:t>/</a:t>
            </a:r>
            <a:r>
              <a:rPr lang="en-US" dirty="0" err="1"/>
              <a:t>oddalování</a:t>
            </a:r>
            <a:r>
              <a:rPr lang="en-US" dirty="0"/>
              <a:t>) </a:t>
            </a:r>
            <a:r>
              <a:rPr lang="en-US" dirty="0" err="1"/>
              <a:t>pomocí</a:t>
            </a:r>
            <a:r>
              <a:rPr lang="en-US" dirty="0"/>
              <a:t> </a:t>
            </a:r>
            <a:r>
              <a:rPr lang="en-US" dirty="0" err="1"/>
              <a:t>objektivu</a:t>
            </a:r>
            <a:r>
              <a:rPr lang="en-US" dirty="0"/>
              <a:t> (</a:t>
            </a:r>
            <a:r>
              <a:rPr lang="en-US" dirty="0" err="1"/>
              <a:t>transfokátoru</a:t>
            </a:r>
            <a:r>
              <a:rPr lang="en-US" dirty="0" smtClean="0"/>
              <a:t>).</a:t>
            </a:r>
            <a:endParaRPr lang="cs-CZ" dirty="0" smtClean="0"/>
          </a:p>
          <a:p>
            <a:r>
              <a:rPr lang="en-US" b="1" dirty="0" err="1" smtClean="0"/>
              <a:t>ruční</a:t>
            </a:r>
            <a:r>
              <a:rPr lang="en-US" b="1" dirty="0" smtClean="0"/>
              <a:t> </a:t>
            </a:r>
            <a:r>
              <a:rPr lang="en-US" b="1" dirty="0" err="1"/>
              <a:t>kamera</a:t>
            </a:r>
            <a:r>
              <a:rPr lang="en-US" b="1" dirty="0"/>
              <a:t> </a:t>
            </a:r>
            <a:r>
              <a:rPr lang="en-US" dirty="0"/>
              <a:t>(hand-held, shaky camera, free camera) - </a:t>
            </a:r>
            <a:r>
              <a:rPr lang="en-US" dirty="0" err="1"/>
              <a:t>roztřesený</a:t>
            </a:r>
            <a:r>
              <a:rPr lang="en-US" dirty="0"/>
              <a:t> </a:t>
            </a:r>
            <a:r>
              <a:rPr lang="en-US" dirty="0" err="1"/>
              <a:t>záběr</a:t>
            </a:r>
            <a:endParaRPr lang="en-US" dirty="0"/>
          </a:p>
          <a:p>
            <a:r>
              <a:rPr lang="en-US" b="1" dirty="0" err="1"/>
              <a:t>přeostření</a:t>
            </a:r>
            <a:r>
              <a:rPr lang="en-US" dirty="0"/>
              <a:t> - </a:t>
            </a:r>
            <a:r>
              <a:rPr lang="en-US" dirty="0" err="1"/>
              <a:t>pokud</a:t>
            </a:r>
            <a:r>
              <a:rPr lang="en-US" dirty="0"/>
              <a:t> je </a:t>
            </a:r>
            <a:r>
              <a:rPr lang="en-US" dirty="0" err="1"/>
              <a:t>nějaká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v </a:t>
            </a:r>
            <a:r>
              <a:rPr lang="en-US" dirty="0" err="1"/>
              <a:t>popředí</a:t>
            </a:r>
            <a:r>
              <a:rPr lang="en-US" dirty="0"/>
              <a:t> a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ní</a:t>
            </a:r>
            <a:r>
              <a:rPr lang="en-US" dirty="0"/>
              <a:t> je </a:t>
            </a:r>
            <a:r>
              <a:rPr lang="en-US" dirty="0" err="1"/>
              <a:t>jiná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a </a:t>
            </a:r>
            <a:r>
              <a:rPr lang="en-US" dirty="0" err="1"/>
              <a:t>chceme</a:t>
            </a:r>
            <a:r>
              <a:rPr lang="en-US" dirty="0"/>
              <a:t> </a:t>
            </a:r>
            <a:r>
              <a:rPr lang="en-US" dirty="0" err="1"/>
              <a:t>přeostřit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osobu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je </a:t>
            </a:r>
            <a:r>
              <a:rPr lang="en-US" dirty="0" err="1"/>
              <a:t>nyní</a:t>
            </a:r>
            <a:r>
              <a:rPr lang="en-US" dirty="0"/>
              <a:t> "</a:t>
            </a:r>
            <a:r>
              <a:rPr lang="en-US" dirty="0" err="1"/>
              <a:t>rozmazaná</a:t>
            </a:r>
            <a:r>
              <a:rPr lang="en-US" dirty="0"/>
              <a:t>", </a:t>
            </a:r>
            <a:r>
              <a:rPr lang="en-US" dirty="0" err="1"/>
              <a:t>použijeme</a:t>
            </a:r>
            <a:r>
              <a:rPr lang="en-US" dirty="0"/>
              <a:t> </a:t>
            </a:r>
            <a:r>
              <a:rPr lang="en-US" dirty="0" err="1"/>
              <a:t>přeostření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5931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Úhel snímání záběru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/>
              <a:t>ptačí</a:t>
            </a:r>
            <a:r>
              <a:rPr lang="en-US" b="1" dirty="0"/>
              <a:t> </a:t>
            </a:r>
            <a:r>
              <a:rPr lang="en-US" b="1" dirty="0" err="1"/>
              <a:t>perspektiva</a:t>
            </a:r>
            <a:r>
              <a:rPr lang="en-US" b="1" dirty="0"/>
              <a:t> </a:t>
            </a:r>
            <a:r>
              <a:rPr lang="en-US" dirty="0" smtClean="0"/>
              <a:t>- </a:t>
            </a:r>
            <a:r>
              <a:rPr lang="en-US" dirty="0" err="1"/>
              <a:t>záběr</a:t>
            </a:r>
            <a:r>
              <a:rPr lang="en-US" dirty="0"/>
              <a:t> z </a:t>
            </a:r>
            <a:r>
              <a:rPr lang="en-US" dirty="0" err="1"/>
              <a:t>výšky</a:t>
            </a:r>
            <a:r>
              <a:rPr lang="en-US" dirty="0"/>
              <a:t> </a:t>
            </a:r>
            <a:r>
              <a:rPr lang="en-US" dirty="0" err="1"/>
              <a:t>dolů</a:t>
            </a:r>
            <a:r>
              <a:rPr lang="en-US" dirty="0"/>
              <a:t> (</a:t>
            </a:r>
            <a:r>
              <a:rPr lang="en-US" dirty="0" err="1"/>
              <a:t>záběr</a:t>
            </a:r>
            <a:r>
              <a:rPr lang="en-US" dirty="0"/>
              <a:t> z </a:t>
            </a:r>
            <a:r>
              <a:rPr lang="en-US" dirty="0" err="1"/>
              <a:t>helikoptéry</a:t>
            </a:r>
            <a:r>
              <a:rPr lang="en-US" dirty="0"/>
              <a:t>)</a:t>
            </a:r>
          </a:p>
          <a:p>
            <a:r>
              <a:rPr lang="en-US" b="1" dirty="0" err="1"/>
              <a:t>žabí</a:t>
            </a:r>
            <a:r>
              <a:rPr lang="en-US" b="1" dirty="0"/>
              <a:t> </a:t>
            </a:r>
            <a:r>
              <a:rPr lang="en-US" b="1" dirty="0" err="1"/>
              <a:t>perspektiva</a:t>
            </a:r>
            <a:r>
              <a:rPr lang="en-US" b="1" dirty="0"/>
              <a:t> </a:t>
            </a:r>
            <a:r>
              <a:rPr lang="en-US" dirty="0" smtClean="0"/>
              <a:t>- </a:t>
            </a:r>
            <a:r>
              <a:rPr lang="en-US" dirty="0" err="1"/>
              <a:t>záběr</a:t>
            </a:r>
            <a:r>
              <a:rPr lang="en-US" dirty="0"/>
              <a:t> od </a:t>
            </a:r>
            <a:r>
              <a:rPr lang="en-US" dirty="0" err="1"/>
              <a:t>země</a:t>
            </a:r>
            <a:r>
              <a:rPr lang="en-US" dirty="0"/>
              <a:t> </a:t>
            </a:r>
            <a:r>
              <a:rPr lang="en-US" dirty="0" err="1"/>
              <a:t>nebo</a:t>
            </a:r>
            <a:r>
              <a:rPr lang="en-US" dirty="0"/>
              <a:t> co </a:t>
            </a:r>
            <a:r>
              <a:rPr lang="en-US" dirty="0" err="1"/>
              <a:t>nejníže</a:t>
            </a:r>
            <a:r>
              <a:rPr lang="en-US" dirty="0"/>
              <a:t> </a:t>
            </a:r>
            <a:r>
              <a:rPr lang="en-US" dirty="0" err="1" smtClean="0"/>
              <a:t>zemi</a:t>
            </a:r>
            <a:r>
              <a:rPr lang="en-US" dirty="0" smtClean="0"/>
              <a:t> </a:t>
            </a:r>
            <a:endParaRPr lang="cs-CZ" dirty="0" smtClean="0"/>
          </a:p>
          <a:p>
            <a:r>
              <a:rPr lang="en-US" b="1" dirty="0" err="1" smtClean="0"/>
              <a:t>nadhled</a:t>
            </a:r>
            <a:r>
              <a:rPr lang="en-US" dirty="0" smtClean="0"/>
              <a:t> - </a:t>
            </a:r>
            <a:r>
              <a:rPr lang="en-US" dirty="0" err="1"/>
              <a:t>kamera</a:t>
            </a:r>
            <a:r>
              <a:rPr lang="en-US" dirty="0"/>
              <a:t> se </a:t>
            </a:r>
            <a:r>
              <a:rPr lang="en-US" dirty="0" err="1"/>
              <a:t>dívá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zvolený</a:t>
            </a:r>
            <a:r>
              <a:rPr lang="en-US" dirty="0"/>
              <a:t>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ze</a:t>
            </a:r>
            <a:r>
              <a:rPr lang="en-US" dirty="0"/>
              <a:t> </a:t>
            </a:r>
            <a:r>
              <a:rPr lang="en-US" dirty="0" err="1"/>
              <a:t>shora</a:t>
            </a:r>
            <a:r>
              <a:rPr lang="en-US" dirty="0"/>
              <a:t> (</a:t>
            </a:r>
            <a:r>
              <a:rPr lang="en-US" dirty="0" err="1"/>
              <a:t>Např</a:t>
            </a:r>
            <a:r>
              <a:rPr lang="en-US" dirty="0"/>
              <a:t>. </a:t>
            </a:r>
            <a:r>
              <a:rPr lang="en-US" dirty="0" err="1"/>
              <a:t>davové</a:t>
            </a:r>
            <a:r>
              <a:rPr lang="en-US" dirty="0"/>
              <a:t> </a:t>
            </a:r>
            <a:r>
              <a:rPr lang="en-US" dirty="0" err="1"/>
              <a:t>scény</a:t>
            </a:r>
            <a:r>
              <a:rPr lang="en-US" dirty="0"/>
              <a:t> z </a:t>
            </a:r>
            <a:r>
              <a:rPr lang="en-US" dirty="0" err="1"/>
              <a:t>jeřábu</a:t>
            </a:r>
            <a:r>
              <a:rPr lang="en-US" dirty="0"/>
              <a:t>. </a:t>
            </a:r>
            <a:r>
              <a:rPr lang="en-US" dirty="0" err="1"/>
              <a:t>Pokud</a:t>
            </a:r>
            <a:r>
              <a:rPr lang="en-US" dirty="0"/>
              <a:t> je </a:t>
            </a:r>
            <a:r>
              <a:rPr lang="en-US" dirty="0" err="1"/>
              <a:t>však</a:t>
            </a:r>
            <a:r>
              <a:rPr lang="en-US" dirty="0"/>
              <a:t> </a:t>
            </a:r>
            <a:r>
              <a:rPr lang="en-US" dirty="0" err="1"/>
              <a:t>jeřáb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velké</a:t>
            </a:r>
            <a:r>
              <a:rPr lang="en-US" dirty="0"/>
              <a:t> </a:t>
            </a:r>
            <a:r>
              <a:rPr lang="en-US" dirty="0" err="1"/>
              <a:t>výšce</a:t>
            </a:r>
            <a:r>
              <a:rPr lang="en-US" dirty="0"/>
              <a:t>, </a:t>
            </a:r>
            <a:r>
              <a:rPr lang="en-US" dirty="0" err="1"/>
              <a:t>už</a:t>
            </a:r>
            <a:r>
              <a:rPr lang="en-US" dirty="0"/>
              <a:t> se </a:t>
            </a:r>
            <a:r>
              <a:rPr lang="en-US" dirty="0" err="1"/>
              <a:t>jedná</a:t>
            </a:r>
            <a:r>
              <a:rPr lang="en-US" dirty="0"/>
              <a:t> o </a:t>
            </a:r>
            <a:r>
              <a:rPr lang="en-US" dirty="0" err="1"/>
              <a:t>ptačí</a:t>
            </a:r>
            <a:r>
              <a:rPr lang="en-US" dirty="0"/>
              <a:t> </a:t>
            </a:r>
            <a:r>
              <a:rPr lang="en-US" dirty="0" err="1"/>
              <a:t>perspektivu</a:t>
            </a:r>
            <a:r>
              <a:rPr lang="en-US" dirty="0"/>
              <a:t>.)</a:t>
            </a:r>
          </a:p>
          <a:p>
            <a:r>
              <a:rPr lang="en-US" b="1" dirty="0" err="1"/>
              <a:t>podhled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 err="1"/>
              <a:t>kamera</a:t>
            </a:r>
            <a:r>
              <a:rPr lang="en-US" dirty="0"/>
              <a:t> se </a:t>
            </a:r>
            <a:r>
              <a:rPr lang="en-US" dirty="0" err="1"/>
              <a:t>dívá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zvolený</a:t>
            </a:r>
            <a:r>
              <a:rPr lang="en-US" dirty="0"/>
              <a:t>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ze</a:t>
            </a:r>
            <a:r>
              <a:rPr lang="en-US" dirty="0"/>
              <a:t> </a:t>
            </a:r>
            <a:r>
              <a:rPr lang="en-US" dirty="0" err="1"/>
              <a:t>spodu</a:t>
            </a:r>
            <a:r>
              <a:rPr lang="en-US" dirty="0"/>
              <a:t> </a:t>
            </a:r>
            <a:endParaRPr lang="cs-CZ" dirty="0"/>
          </a:p>
          <a:p>
            <a:r>
              <a:rPr lang="en-US" b="1" dirty="0" smtClean="0"/>
              <a:t>POV</a:t>
            </a:r>
            <a:r>
              <a:rPr lang="en-US" dirty="0" smtClean="0"/>
              <a:t> </a:t>
            </a:r>
            <a:r>
              <a:rPr lang="en-US" dirty="0"/>
              <a:t>(point of view) - </a:t>
            </a:r>
            <a:r>
              <a:rPr lang="en-US" dirty="0" err="1"/>
              <a:t>díváme</a:t>
            </a:r>
            <a:r>
              <a:rPr lang="en-US" dirty="0"/>
              <a:t> se </a:t>
            </a:r>
            <a:r>
              <a:rPr lang="en-US" dirty="0" err="1"/>
              <a:t>očima</a:t>
            </a:r>
            <a:r>
              <a:rPr lang="en-US" dirty="0"/>
              <a:t> </a:t>
            </a:r>
            <a:r>
              <a:rPr lang="en-US" dirty="0" err="1"/>
              <a:t>určité</a:t>
            </a:r>
            <a:r>
              <a:rPr lang="en-US" dirty="0"/>
              <a:t> </a:t>
            </a:r>
            <a:r>
              <a:rPr lang="en-US" dirty="0" err="1"/>
              <a:t>osoby</a:t>
            </a:r>
            <a:r>
              <a:rPr lang="en-US" dirty="0"/>
              <a:t> </a:t>
            </a:r>
            <a:endParaRPr lang="cs-CZ" dirty="0" smtClean="0"/>
          </a:p>
          <a:p>
            <a:r>
              <a:rPr lang="en-US" b="1" dirty="0" smtClean="0"/>
              <a:t>OSS</a:t>
            </a:r>
            <a:r>
              <a:rPr lang="en-US" dirty="0" smtClean="0"/>
              <a:t> (over the shoulder shot) - </a:t>
            </a:r>
            <a:r>
              <a:rPr lang="en-US" dirty="0" err="1" smtClean="0"/>
              <a:t>přes</a:t>
            </a:r>
            <a:r>
              <a:rPr lang="en-US" dirty="0" smtClean="0"/>
              <a:t> </a:t>
            </a:r>
            <a:r>
              <a:rPr lang="en-US" dirty="0" err="1" smtClean="0"/>
              <a:t>rameno</a:t>
            </a:r>
            <a:r>
              <a:rPr lang="en-US" dirty="0" smtClean="0"/>
              <a:t>; </a:t>
            </a:r>
            <a:r>
              <a:rPr lang="en-US" dirty="0" err="1" smtClean="0"/>
              <a:t>užívá</a:t>
            </a:r>
            <a:r>
              <a:rPr lang="en-US" dirty="0" smtClean="0"/>
              <a:t> se </a:t>
            </a:r>
            <a:r>
              <a:rPr lang="en-US" dirty="0" err="1" smtClean="0"/>
              <a:t>hlavně</a:t>
            </a:r>
            <a:r>
              <a:rPr lang="en-US" dirty="0" smtClean="0"/>
              <a:t> </a:t>
            </a:r>
            <a:r>
              <a:rPr lang="en-US" dirty="0" err="1" smtClean="0"/>
              <a:t>při</a:t>
            </a:r>
            <a:r>
              <a:rPr lang="en-US" dirty="0" smtClean="0"/>
              <a:t> </a:t>
            </a:r>
            <a:r>
              <a:rPr lang="en-US" dirty="0" err="1" smtClean="0"/>
              <a:t>dialozích</a:t>
            </a:r>
            <a:r>
              <a:rPr lang="en-US" dirty="0" smtClean="0"/>
              <a:t> - </a:t>
            </a:r>
            <a:r>
              <a:rPr lang="en-US" dirty="0" err="1" smtClean="0"/>
              <a:t>díváme</a:t>
            </a:r>
            <a:r>
              <a:rPr lang="en-US" dirty="0" smtClean="0"/>
              <a:t> se </a:t>
            </a:r>
            <a:r>
              <a:rPr lang="en-US" dirty="0" err="1" smtClean="0"/>
              <a:t>přes</a:t>
            </a:r>
            <a:r>
              <a:rPr lang="en-US" dirty="0" smtClean="0"/>
              <a:t> </a:t>
            </a:r>
            <a:r>
              <a:rPr lang="en-US" dirty="0" err="1" smtClean="0"/>
              <a:t>rameno</a:t>
            </a:r>
            <a:r>
              <a:rPr lang="en-US" dirty="0" smtClean="0"/>
              <a:t> </a:t>
            </a:r>
            <a:r>
              <a:rPr lang="en-US" dirty="0" err="1" smtClean="0"/>
              <a:t>postavy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postavu</a:t>
            </a:r>
            <a:r>
              <a:rPr lang="en-US" dirty="0" smtClean="0"/>
              <a:t> </a:t>
            </a:r>
            <a:r>
              <a:rPr lang="en-US" dirty="0" err="1" smtClean="0"/>
              <a:t>jinou</a:t>
            </a:r>
            <a:endParaRPr lang="en-US" dirty="0" smtClean="0"/>
          </a:p>
          <a:p>
            <a:r>
              <a:rPr lang="en-US" b="1" dirty="0" err="1" smtClean="0"/>
              <a:t>nakloněná</a:t>
            </a:r>
            <a:r>
              <a:rPr lang="en-US" b="1" dirty="0" smtClean="0"/>
              <a:t> </a:t>
            </a:r>
            <a:r>
              <a:rPr lang="en-US" b="1" dirty="0" err="1"/>
              <a:t>perspektiva</a:t>
            </a:r>
            <a:r>
              <a:rPr lang="en-US" b="1" dirty="0"/>
              <a:t> </a:t>
            </a:r>
            <a:r>
              <a:rPr lang="en-US" dirty="0" smtClean="0"/>
              <a:t>- </a:t>
            </a:r>
            <a:r>
              <a:rPr lang="en-US" dirty="0" err="1"/>
              <a:t>kamera</a:t>
            </a:r>
            <a:r>
              <a:rPr lang="en-US" dirty="0"/>
              <a:t> je </a:t>
            </a:r>
            <a:r>
              <a:rPr lang="en-US" dirty="0" err="1"/>
              <a:t>nakloněna</a:t>
            </a:r>
            <a:r>
              <a:rPr lang="en-US" dirty="0"/>
              <a:t> a </a:t>
            </a:r>
            <a:r>
              <a:rPr lang="en-US" dirty="0" err="1"/>
              <a:t>obraz</a:t>
            </a:r>
            <a:r>
              <a:rPr lang="en-US" dirty="0"/>
              <a:t> je </a:t>
            </a:r>
            <a:r>
              <a:rPr lang="en-US" dirty="0" err="1"/>
              <a:t>šikmý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0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Návaznost ve střihové skladbě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Následující záběr jedné scény má být snímán tak, aby nebyl podobný druhému (velikostí, úhlem pohledu).</a:t>
            </a:r>
          </a:p>
          <a:p>
            <a:r>
              <a:rPr lang="cs-CZ" dirty="0" smtClean="0"/>
              <a:t>Následující záběr by měl zachovat podobnost kvůli jednotě místa a času.</a:t>
            </a:r>
          </a:p>
          <a:p>
            <a:r>
              <a:rPr lang="cs-CZ" dirty="0" smtClean="0"/>
              <a:t>C a PC na sebe obtížně navazují, na rozdíl od PD.</a:t>
            </a:r>
          </a:p>
          <a:p>
            <a:r>
              <a:rPr lang="cs-CZ" dirty="0" smtClean="0"/>
              <a:t>Z PC na D je dobré prostřihnout ve chvíli nějakého zásahu do záběru.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64657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Návaznost ve střihové skladbě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4559299" cy="3318936"/>
          </a:xfrm>
        </p:spPr>
        <p:txBody>
          <a:bodyPr/>
          <a:lstStyle/>
          <a:p>
            <a:r>
              <a:rPr lang="cs-CZ" dirty="0" smtClean="0"/>
              <a:t>Při přechodu ze širšího záběru na užší, musíme vždy prostřihnout záběr mimo osu. Po ose se vždy jen najíždí.</a:t>
            </a:r>
          </a:p>
          <a:p>
            <a:r>
              <a:rPr lang="cs-CZ" dirty="0" smtClean="0"/>
              <a:t>Nestříháme na sebe ani dva stejné detaily s pouhou změnou úhlu.</a:t>
            </a:r>
          </a:p>
          <a:p>
            <a:endParaRPr lang="cs-CZ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900" y="2441441"/>
            <a:ext cx="5222875" cy="378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4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Pohyb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Stříháme-li objekt v ohybu, nesmí se nikdy znovu objevit ve fázi, která již proběhla v předchozím záběru.</a:t>
            </a:r>
          </a:p>
          <a:p>
            <a:r>
              <a:rPr lang="cs-CZ" dirty="0" smtClean="0"/>
              <a:t>To stejné platí i pro pohyb kamery, opakování jediného okna je chybou.</a:t>
            </a:r>
          </a:p>
          <a:p>
            <a:r>
              <a:rPr lang="cs-CZ" dirty="0" smtClean="0"/>
              <a:t>Pokud navazujeme na statický obraz záberem se švenkem či jiným pohybem, je dobré navázat už v jeho statické fázi.</a:t>
            </a:r>
          </a:p>
          <a:p>
            <a:pPr lvl="1"/>
            <a:r>
              <a:rPr lang="cs-CZ" dirty="0" smtClean="0"/>
              <a:t>STŘIH – STATICKÝ ZÁBĚR – POHYB – STATICKÝ ZÁBĚR - STŘIH</a:t>
            </a:r>
          </a:p>
          <a:p>
            <a:r>
              <a:rPr lang="cs-CZ" dirty="0" smtClean="0"/>
              <a:t>Dynamické záběry však můžeme navazovat i bez statické „pauzy“.</a:t>
            </a:r>
          </a:p>
          <a:p>
            <a:pPr lvl="1"/>
            <a:r>
              <a:rPr lang="cs-CZ" dirty="0" smtClean="0"/>
              <a:t>Lze použít ostrý i měkký střih.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7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Pohyb 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Neměli bychom stříhat pohyby proti sobě (dezorientace diváka).</a:t>
            </a:r>
          </a:p>
          <a:p>
            <a:r>
              <a:rPr lang="cs-CZ" dirty="0" smtClean="0"/>
              <a:t>Při švenku bychom měli taky dodržet směr děje (např. Švenkujeme zprava doleva a sledujeme běžce běžící také zprava doleva).</a:t>
            </a:r>
          </a:p>
          <a:p>
            <a:r>
              <a:rPr lang="cs-CZ" dirty="0" smtClean="0"/>
              <a:t>Pokud chceme zkombinovat protichůdné pohyby, můžeme využít statického záběru mezi nimi.</a:t>
            </a:r>
          </a:p>
          <a:p>
            <a:r>
              <a:rPr lang="cs-CZ" dirty="0" smtClean="0"/>
              <a:t>U dialogu nikdy neměníme pozice postav (pokud postava mluví zprava, měla by vždy mluvit zprava, pokud se jedná o stejný dialog).</a:t>
            </a:r>
          </a:p>
          <a:p>
            <a:r>
              <a:rPr lang="cs-CZ" dirty="0" smtClean="0"/>
              <a:t>Také zvuky na pozadí je třeba vždy navázat, pokud navazujeme záběrem poblíž.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79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Rytmus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Záběr by měl být na obrazovce tak dlouho, aby divák stihl přečíst všechny informace v něm obsažené.</a:t>
            </a:r>
          </a:p>
          <a:p>
            <a:pPr lvl="1"/>
            <a:r>
              <a:rPr lang="cs-CZ" dirty="0" smtClean="0"/>
              <a:t>Pokud bude záběr příliš dlouhý, může nudit. </a:t>
            </a:r>
          </a:p>
          <a:p>
            <a:pPr lvl="1"/>
            <a:r>
              <a:rPr lang="cs-CZ" dirty="0" smtClean="0"/>
              <a:t>Pokud bude záběr příliš krátký, divák nepostřehne všechny informace.</a:t>
            </a:r>
          </a:p>
          <a:p>
            <a:r>
              <a:rPr lang="cs-CZ" dirty="0" smtClean="0"/>
              <a:t>Čím větší záběr, tím delé by měl zůstat na obrazovce (VC obsahuje více informací než PD)</a:t>
            </a:r>
          </a:p>
          <a:p>
            <a:pPr lvl="1"/>
            <a:r>
              <a:rPr lang="cs-CZ" dirty="0" smtClean="0"/>
              <a:t>Vyjímkou je VD, kdy si divák musí zvyknout na velkou změnu pohledu.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5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Rytmus 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Obvykle stříháme podle střihových impulsů:</a:t>
            </a:r>
          </a:p>
          <a:p>
            <a:pPr lvl="1"/>
            <a:r>
              <a:rPr lang="cs-CZ" dirty="0" smtClean="0"/>
              <a:t>Dialog</a:t>
            </a:r>
          </a:p>
          <a:p>
            <a:pPr lvl="1"/>
            <a:r>
              <a:rPr lang="cs-CZ" dirty="0" smtClean="0"/>
              <a:t>Pohled jednající osoby</a:t>
            </a:r>
          </a:p>
          <a:p>
            <a:pPr lvl="1"/>
            <a:r>
              <a:rPr lang="cs-CZ" dirty="0" smtClean="0"/>
              <a:t>Zvuk, světlo, ...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U dokumentů bývyjí tyto impulsy z výpovědí, hudby nebo komentáře.</a:t>
            </a:r>
          </a:p>
        </p:txBody>
      </p:sp>
    </p:spTree>
    <p:extLst>
      <p:ext uri="{BB962C8B-B14F-4D97-AF65-F5344CB8AC3E}">
        <p14:creationId xmlns:p14="http://schemas.microsoft.com/office/powerpoint/2010/main" val="365355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Snímkovací</a:t>
            </a:r>
            <a:r>
              <a:rPr lang="en-US" b="1" dirty="0"/>
              <a:t> </a:t>
            </a:r>
            <a:r>
              <a:rPr lang="en-US" b="1" dirty="0" err="1"/>
              <a:t>frekvence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fps (z </a:t>
            </a:r>
            <a:r>
              <a:rPr lang="en-US" dirty="0" err="1"/>
              <a:t>anglického</a:t>
            </a:r>
            <a:r>
              <a:rPr lang="en-US" dirty="0"/>
              <a:t> frames per second</a:t>
            </a:r>
            <a:r>
              <a:rPr lang="en-US" dirty="0" smtClean="0"/>
              <a:t>)</a:t>
            </a:r>
            <a:endParaRPr lang="cs-CZ" dirty="0" smtClean="0"/>
          </a:p>
          <a:p>
            <a:r>
              <a:rPr lang="cs-CZ" dirty="0" smtClean="0"/>
              <a:t>Hz – hertze</a:t>
            </a:r>
          </a:p>
          <a:p>
            <a:r>
              <a:rPr lang="cs-CZ" dirty="0" smtClean="0"/>
              <a:t>Jeden snímek za vteřinu</a:t>
            </a:r>
          </a:p>
          <a:p>
            <a:r>
              <a:rPr lang="en-US" dirty="0"/>
              <a:t>24 Hz je </a:t>
            </a:r>
            <a:r>
              <a:rPr lang="en-US" dirty="0" err="1"/>
              <a:t>snímkovací</a:t>
            </a:r>
            <a:r>
              <a:rPr lang="en-US" dirty="0"/>
              <a:t> </a:t>
            </a:r>
            <a:r>
              <a:rPr lang="en-US" dirty="0" err="1"/>
              <a:t>frekvence</a:t>
            </a:r>
            <a:r>
              <a:rPr lang="en-US" dirty="0"/>
              <a:t> </a:t>
            </a:r>
            <a:r>
              <a:rPr lang="en-US" dirty="0" err="1"/>
              <a:t>nejčastěji</a:t>
            </a:r>
            <a:r>
              <a:rPr lang="en-US" dirty="0"/>
              <a:t> </a:t>
            </a:r>
            <a:r>
              <a:rPr lang="en-US" dirty="0" err="1"/>
              <a:t>používaná</a:t>
            </a:r>
            <a:r>
              <a:rPr lang="en-US" dirty="0"/>
              <a:t> </a:t>
            </a:r>
            <a:r>
              <a:rPr lang="en-US" dirty="0" err="1"/>
              <a:t>při</a:t>
            </a:r>
            <a:r>
              <a:rPr lang="en-US" dirty="0"/>
              <a:t> </a:t>
            </a:r>
            <a:r>
              <a:rPr lang="en-US" dirty="0" err="1"/>
              <a:t>filmovém</a:t>
            </a:r>
            <a:r>
              <a:rPr lang="en-US" dirty="0"/>
              <a:t> </a:t>
            </a:r>
            <a:r>
              <a:rPr lang="en-US" dirty="0" err="1" smtClean="0"/>
              <a:t>záznamu</a:t>
            </a:r>
            <a:r>
              <a:rPr lang="en-US" dirty="0" smtClean="0"/>
              <a:t>.</a:t>
            </a:r>
            <a:endParaRPr lang="cs-CZ" dirty="0" smtClean="0"/>
          </a:p>
          <a:p>
            <a:r>
              <a:rPr lang="en-US" dirty="0" err="1" smtClean="0"/>
              <a:t>Televizní</a:t>
            </a:r>
            <a:r>
              <a:rPr lang="en-US" dirty="0" smtClean="0"/>
              <a:t> </a:t>
            </a:r>
            <a:r>
              <a:rPr lang="en-US" dirty="0" err="1"/>
              <a:t>formát</a:t>
            </a:r>
            <a:r>
              <a:rPr lang="en-US" dirty="0"/>
              <a:t> PAL </a:t>
            </a:r>
            <a:r>
              <a:rPr lang="en-US" dirty="0" err="1"/>
              <a:t>má</a:t>
            </a:r>
            <a:r>
              <a:rPr lang="en-US" dirty="0"/>
              <a:t> 50 </a:t>
            </a:r>
            <a:r>
              <a:rPr lang="en-US" dirty="0" err="1"/>
              <a:t>půlsnímků</a:t>
            </a:r>
            <a:r>
              <a:rPr lang="en-US" dirty="0"/>
              <a:t>, </a:t>
            </a:r>
            <a:r>
              <a:rPr lang="en-US" dirty="0" err="1"/>
              <a:t>tedy</a:t>
            </a:r>
            <a:r>
              <a:rPr lang="en-US" dirty="0"/>
              <a:t> 25 </a:t>
            </a:r>
            <a:r>
              <a:rPr lang="en-US" dirty="0" err="1"/>
              <a:t>celých</a:t>
            </a:r>
            <a:r>
              <a:rPr lang="en-US" dirty="0"/>
              <a:t> </a:t>
            </a:r>
            <a:r>
              <a:rPr lang="en-US" dirty="0" err="1"/>
              <a:t>snímků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sekundu</a:t>
            </a:r>
            <a:r>
              <a:rPr lang="en-US" dirty="0"/>
              <a:t> (50 Hz</a:t>
            </a:r>
            <a:r>
              <a:rPr lang="en-US" dirty="0" smtClean="0"/>
              <a:t>).</a:t>
            </a:r>
            <a:endParaRPr lang="cs-CZ" dirty="0" smtClean="0"/>
          </a:p>
          <a:p>
            <a:pPr lvl="0"/>
            <a:r>
              <a:rPr lang="en-US" dirty="0" err="1"/>
              <a:t>Televizní</a:t>
            </a:r>
            <a:r>
              <a:rPr lang="en-US" dirty="0"/>
              <a:t> </a:t>
            </a:r>
            <a:r>
              <a:rPr lang="en-US" dirty="0" err="1"/>
              <a:t>formát</a:t>
            </a:r>
            <a:r>
              <a:rPr lang="en-US" dirty="0"/>
              <a:t> NTSC </a:t>
            </a:r>
            <a:r>
              <a:rPr lang="en-US" dirty="0" err="1"/>
              <a:t>má</a:t>
            </a:r>
            <a:r>
              <a:rPr lang="en-US" dirty="0"/>
              <a:t> 59,94 </a:t>
            </a:r>
            <a:r>
              <a:rPr lang="en-US" dirty="0" err="1"/>
              <a:t>půlsnímků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sekundu</a:t>
            </a:r>
            <a:r>
              <a:rPr lang="en-US" dirty="0"/>
              <a:t> (</a:t>
            </a:r>
            <a:r>
              <a:rPr lang="en-US" dirty="0" err="1"/>
              <a:t>přesná</a:t>
            </a:r>
            <a:r>
              <a:rPr lang="en-US" dirty="0"/>
              <a:t> </a:t>
            </a:r>
            <a:r>
              <a:rPr lang="en-US" dirty="0" err="1"/>
              <a:t>hodnota</a:t>
            </a:r>
            <a:r>
              <a:rPr lang="en-US" dirty="0"/>
              <a:t> je 60 Hz/1,001</a:t>
            </a:r>
            <a:r>
              <a:rPr lang="en-US" dirty="0" smtClean="0"/>
              <a:t>).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7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Prokládání</a:t>
            </a:r>
            <a:r>
              <a:rPr lang="en-US" b="1" dirty="0"/>
              <a:t> </a:t>
            </a:r>
            <a:r>
              <a:rPr lang="en-US" b="1" dirty="0" err="1"/>
              <a:t>obrazu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4876799" cy="3318936"/>
          </a:xfrm>
        </p:spPr>
        <p:txBody>
          <a:bodyPr/>
          <a:lstStyle/>
          <a:p>
            <a:r>
              <a:rPr lang="cs-CZ" dirty="0" smtClean="0"/>
              <a:t>PAL – 25fps, rozlišení 720x576px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en-US" dirty="0" err="1" smtClean="0"/>
              <a:t>Uvedených</a:t>
            </a:r>
            <a:r>
              <a:rPr lang="en-US" dirty="0" smtClean="0"/>
              <a:t> 25 fps je ale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skutečnosti</a:t>
            </a:r>
            <a:r>
              <a:rPr lang="en-US" dirty="0" smtClean="0"/>
              <a:t> </a:t>
            </a:r>
            <a:r>
              <a:rPr lang="en-US" dirty="0" err="1" smtClean="0"/>
              <a:t>složeno</a:t>
            </a:r>
            <a:r>
              <a:rPr lang="en-US" dirty="0" smtClean="0"/>
              <a:t> z 50 </a:t>
            </a:r>
            <a:r>
              <a:rPr lang="en-US" dirty="0" err="1" smtClean="0"/>
              <a:t>půlsnímků</a:t>
            </a:r>
            <a:r>
              <a:rPr lang="en-US" dirty="0" smtClean="0"/>
              <a:t> (50 </a:t>
            </a:r>
            <a:r>
              <a:rPr lang="en-US" dirty="0" err="1" smtClean="0"/>
              <a:t>i</a:t>
            </a:r>
            <a:r>
              <a:rPr lang="en-US" dirty="0" smtClean="0"/>
              <a:t> – "</a:t>
            </a:r>
            <a:r>
              <a:rPr lang="en-US" dirty="0" err="1" smtClean="0"/>
              <a:t>i</a:t>
            </a:r>
            <a:r>
              <a:rPr lang="en-US" dirty="0" smtClean="0"/>
              <a:t>" </a:t>
            </a:r>
            <a:r>
              <a:rPr lang="en-US" dirty="0" err="1" smtClean="0"/>
              <a:t>jako</a:t>
            </a:r>
            <a:r>
              <a:rPr lang="en-US" dirty="0" smtClean="0"/>
              <a:t> "interlaced")</a:t>
            </a:r>
            <a:r>
              <a:rPr lang="cs-CZ" dirty="0" smtClean="0"/>
              <a:t> a 25 plných snímků </a:t>
            </a:r>
            <a:r>
              <a:rPr lang="en-US" dirty="0" smtClean="0"/>
              <a:t>(25 p, "p" </a:t>
            </a:r>
            <a:r>
              <a:rPr lang="en-US" dirty="0" err="1" smtClean="0"/>
              <a:t>jako</a:t>
            </a:r>
            <a:r>
              <a:rPr lang="en-US" dirty="0" smtClean="0"/>
              <a:t> "progressive"), </a:t>
            </a:r>
            <a:r>
              <a:rPr lang="en-US" dirty="0" err="1" smtClean="0"/>
              <a:t>které</a:t>
            </a:r>
            <a:r>
              <a:rPr lang="en-US" dirty="0" smtClean="0"/>
              <a:t> </a:t>
            </a:r>
            <a:r>
              <a:rPr lang="en-US" dirty="0" err="1" smtClean="0"/>
              <a:t>tvoří</a:t>
            </a:r>
            <a:r>
              <a:rPr lang="en-US" dirty="0" smtClean="0"/>
              <a:t> </a:t>
            </a:r>
            <a:r>
              <a:rPr lang="en-US" dirty="0" err="1" smtClean="0"/>
              <a:t>obraz</a:t>
            </a:r>
            <a:r>
              <a:rPr lang="cs-CZ" dirty="0" smtClean="0"/>
              <a:t>.</a:t>
            </a:r>
            <a:r>
              <a:rPr lang="en-US" dirty="0" smtClean="0"/>
              <a:t> </a:t>
            </a:r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en-US" dirty="0"/>
          </a:p>
        </p:txBody>
      </p:sp>
      <p:pic>
        <p:nvPicPr>
          <p:cNvPr id="4" name="Picture 3" descr="25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2447925"/>
            <a:ext cx="381000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50i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4327525"/>
            <a:ext cx="381000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511925" y="3879850"/>
            <a:ext cx="4552949" cy="4508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/>
              <a:t>Tři</a:t>
            </a:r>
            <a:r>
              <a:rPr lang="en-US" sz="1600" dirty="0"/>
              <a:t> </a:t>
            </a:r>
            <a:r>
              <a:rPr lang="en-US" sz="1600" dirty="0" err="1"/>
              <a:t>snímky</a:t>
            </a:r>
            <a:r>
              <a:rPr lang="en-US" sz="1600" dirty="0"/>
              <a:t> </a:t>
            </a:r>
            <a:r>
              <a:rPr lang="en-US" sz="1600" dirty="0" err="1"/>
              <a:t>letu</a:t>
            </a:r>
            <a:r>
              <a:rPr lang="en-US" sz="1600" dirty="0"/>
              <a:t> </a:t>
            </a:r>
            <a:r>
              <a:rPr lang="en-US" sz="1600" dirty="0" err="1"/>
              <a:t>míčku</a:t>
            </a:r>
            <a:r>
              <a:rPr lang="en-US" sz="1600" dirty="0"/>
              <a:t> </a:t>
            </a:r>
            <a:r>
              <a:rPr lang="en-US" sz="1600" dirty="0" err="1"/>
              <a:t>pořízené</a:t>
            </a:r>
            <a:r>
              <a:rPr lang="en-US" sz="1600" dirty="0"/>
              <a:t> a </a:t>
            </a:r>
            <a:r>
              <a:rPr lang="en-US" sz="1600" dirty="0" err="1"/>
              <a:t>zobrazené</a:t>
            </a:r>
            <a:r>
              <a:rPr lang="en-US" sz="1600" dirty="0"/>
              <a:t> 25 p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105649" y="5756275"/>
            <a:ext cx="3365500" cy="4508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/>
              <a:t>Snímky</a:t>
            </a:r>
            <a:r>
              <a:rPr lang="en-US" sz="1600" dirty="0"/>
              <a:t> </a:t>
            </a:r>
            <a:r>
              <a:rPr lang="en-US" sz="1600" dirty="0" err="1"/>
              <a:t>pořízené</a:t>
            </a:r>
            <a:r>
              <a:rPr lang="en-US" sz="1600" dirty="0"/>
              <a:t> a </a:t>
            </a:r>
            <a:r>
              <a:rPr lang="en-US" sz="1600" dirty="0" err="1"/>
              <a:t>zobrazené</a:t>
            </a:r>
            <a:r>
              <a:rPr lang="en-US" sz="1600" dirty="0"/>
              <a:t> 50 </a:t>
            </a:r>
            <a:r>
              <a:rPr lang="en-US" sz="1600" dirty="0" err="1"/>
              <a:t>i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1749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Rozlišení videa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4597399" cy="3318936"/>
          </a:xfrm>
        </p:spPr>
        <p:txBody>
          <a:bodyPr/>
          <a:lstStyle/>
          <a:p>
            <a:r>
              <a:rPr lang="cs-CZ" dirty="0" smtClean="0"/>
              <a:t>NTSC - </a:t>
            </a:r>
            <a:r>
              <a:rPr lang="en-US" dirty="0" smtClean="0"/>
              <a:t>National </a:t>
            </a:r>
            <a:r>
              <a:rPr lang="en-US" dirty="0"/>
              <a:t>Television System </a:t>
            </a:r>
            <a:r>
              <a:rPr lang="en-US" dirty="0" smtClean="0"/>
              <a:t>Committee</a:t>
            </a:r>
            <a:r>
              <a:rPr lang="cs-CZ" dirty="0" smtClean="0"/>
              <a:t> (USA, Japonsko)</a:t>
            </a:r>
          </a:p>
          <a:p>
            <a:pPr lvl="1"/>
            <a:r>
              <a:rPr lang="cs-CZ" dirty="0" smtClean="0"/>
              <a:t>Rozlišení 480 horizontálních řádků, 30fps</a:t>
            </a:r>
          </a:p>
          <a:p>
            <a:r>
              <a:rPr lang="cs-CZ" dirty="0" smtClean="0"/>
              <a:t>PAL - </a:t>
            </a:r>
            <a:r>
              <a:rPr lang="en-US" dirty="0"/>
              <a:t>Phase Alternation by </a:t>
            </a:r>
            <a:r>
              <a:rPr lang="en-US" dirty="0" smtClean="0"/>
              <a:t>Line</a:t>
            </a:r>
            <a:r>
              <a:rPr lang="cs-CZ" dirty="0"/>
              <a:t> </a:t>
            </a:r>
            <a:r>
              <a:rPr lang="cs-CZ" dirty="0" smtClean="0"/>
              <a:t>(Evropa)</a:t>
            </a:r>
          </a:p>
          <a:p>
            <a:pPr lvl="1"/>
            <a:r>
              <a:rPr lang="cs-CZ" dirty="0" smtClean="0"/>
              <a:t>576 horiz. řádků, 25fps</a:t>
            </a:r>
            <a:endParaRPr lang="en-US" dirty="0"/>
          </a:p>
        </p:txBody>
      </p:sp>
      <p:pic>
        <p:nvPicPr>
          <p:cNvPr id="4" name="Picture 3" descr="Rozlišení 0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289" y="2428875"/>
            <a:ext cx="24765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Rozlišení 0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289" y="4196080"/>
            <a:ext cx="2476500" cy="2028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90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Rozlišení videa </a:t>
            </a:r>
            <a:r>
              <a:rPr lang="cs-CZ" dirty="0" smtClean="0"/>
              <a:t>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5750" lvl="1"/>
            <a:r>
              <a:rPr lang="cs-CZ" sz="2400" dirty="0" smtClean="0"/>
              <a:t>VGA - </a:t>
            </a:r>
            <a:r>
              <a:rPr lang="en-US" sz="2400" dirty="0"/>
              <a:t>Video Graphics </a:t>
            </a:r>
            <a:r>
              <a:rPr lang="en-US" sz="2400" dirty="0" smtClean="0"/>
              <a:t>Array</a:t>
            </a:r>
            <a:r>
              <a:rPr lang="cs-CZ" sz="2400" dirty="0" smtClean="0"/>
              <a:t> (rozlišení pro PC), </a:t>
            </a:r>
            <a:r>
              <a:rPr lang="cs-CZ" sz="2400" dirty="0"/>
              <a:t>640x480px</a:t>
            </a:r>
            <a:endParaRPr lang="en-US" sz="2400" dirty="0"/>
          </a:p>
          <a:p>
            <a:r>
              <a:rPr lang="cs-CZ" dirty="0" smtClean="0"/>
              <a:t>QVGA – 320x240px</a:t>
            </a:r>
          </a:p>
          <a:p>
            <a:r>
              <a:rPr lang="cs-CZ" dirty="0" smtClean="0"/>
              <a:t>XVGA – 1024x768px, 1280x960px</a:t>
            </a:r>
          </a:p>
          <a:p>
            <a:r>
              <a:rPr lang="cs-CZ" dirty="0" smtClean="0"/>
              <a:t>MPEG</a:t>
            </a:r>
          </a:p>
          <a:p>
            <a:pPr lvl="1"/>
            <a:r>
              <a:rPr lang="en-US" dirty="0"/>
              <a:t>704×480 </a:t>
            </a:r>
            <a:r>
              <a:rPr lang="en-US" dirty="0" err="1"/>
              <a:t>pixelů</a:t>
            </a:r>
            <a:r>
              <a:rPr lang="en-US" dirty="0"/>
              <a:t> (TV NTSC)</a:t>
            </a:r>
            <a:endParaRPr lang="en-US" sz="1600" dirty="0"/>
          </a:p>
          <a:p>
            <a:pPr lvl="1"/>
            <a:r>
              <a:rPr lang="en-US" dirty="0"/>
              <a:t>704×576 </a:t>
            </a:r>
            <a:r>
              <a:rPr lang="en-US" dirty="0" err="1"/>
              <a:t>pixelů</a:t>
            </a:r>
            <a:r>
              <a:rPr lang="en-US" dirty="0"/>
              <a:t> (TV PAL)</a:t>
            </a:r>
            <a:endParaRPr lang="en-US" sz="1600" dirty="0"/>
          </a:p>
          <a:p>
            <a:pPr lvl="1"/>
            <a:r>
              <a:rPr lang="en-US" dirty="0"/>
              <a:t>720×480 </a:t>
            </a:r>
            <a:r>
              <a:rPr lang="en-US" dirty="0" err="1"/>
              <a:t>pixelů</a:t>
            </a:r>
            <a:r>
              <a:rPr lang="en-US" dirty="0"/>
              <a:t> (DVD-Video NTSC)</a:t>
            </a:r>
            <a:endParaRPr lang="en-US" sz="1600" dirty="0"/>
          </a:p>
          <a:p>
            <a:pPr lvl="1"/>
            <a:r>
              <a:rPr lang="en-US" dirty="0"/>
              <a:t>720×576 </a:t>
            </a:r>
            <a:r>
              <a:rPr lang="en-US" dirty="0" err="1"/>
              <a:t>pixelů</a:t>
            </a:r>
            <a:r>
              <a:rPr lang="en-US" dirty="0"/>
              <a:t> (DVD-Video PAL)</a:t>
            </a:r>
            <a:endParaRPr lang="en-US" sz="1600" dirty="0"/>
          </a:p>
          <a:p>
            <a:pPr lvl="1"/>
            <a:endParaRPr lang="cs-CZ" dirty="0" smtClean="0"/>
          </a:p>
        </p:txBody>
      </p:sp>
      <p:pic>
        <p:nvPicPr>
          <p:cNvPr id="4" name="Picture 3" descr="Rozlišení 0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70" y="3816032"/>
            <a:ext cx="3249930" cy="23307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1705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Aspect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PAR (Pixel Aspect Ratio)</a:t>
            </a:r>
            <a:r>
              <a:rPr lang="en-US" dirty="0"/>
              <a:t> - </a:t>
            </a:r>
            <a:r>
              <a:rPr lang="en-US" dirty="0" err="1"/>
              <a:t>poměr</a:t>
            </a:r>
            <a:r>
              <a:rPr lang="en-US" dirty="0"/>
              <a:t> </a:t>
            </a:r>
            <a:r>
              <a:rPr lang="en-US" dirty="0" err="1"/>
              <a:t>stran</a:t>
            </a:r>
            <a:r>
              <a:rPr lang="en-US" dirty="0"/>
              <a:t> </a:t>
            </a:r>
            <a:r>
              <a:rPr lang="en-US" dirty="0" err="1"/>
              <a:t>bodu</a:t>
            </a:r>
            <a:r>
              <a:rPr lang="en-US" dirty="0"/>
              <a:t>. </a:t>
            </a:r>
            <a:endParaRPr lang="cs-CZ" dirty="0" smtClean="0"/>
          </a:p>
          <a:p>
            <a:pPr lvl="1"/>
            <a:r>
              <a:rPr lang="en-US" dirty="0" err="1" smtClean="0"/>
              <a:t>Udává</a:t>
            </a:r>
            <a:r>
              <a:rPr lang="en-US" dirty="0"/>
              <a:t>, </a:t>
            </a:r>
            <a:r>
              <a:rPr lang="en-US" dirty="0" err="1"/>
              <a:t>kolikrát</a:t>
            </a:r>
            <a:r>
              <a:rPr lang="en-US" dirty="0"/>
              <a:t> se </a:t>
            </a:r>
            <a:r>
              <a:rPr lang="en-US" dirty="0" err="1"/>
              <a:t>má</a:t>
            </a:r>
            <a:r>
              <a:rPr lang="en-US" dirty="0"/>
              <a:t> video s </a:t>
            </a:r>
            <a:r>
              <a:rPr lang="en-US" dirty="0" err="1"/>
              <a:t>nečtvercovými</a:t>
            </a:r>
            <a:r>
              <a:rPr lang="en-US" dirty="0"/>
              <a:t> </a:t>
            </a:r>
            <a:r>
              <a:rPr lang="en-US" dirty="0" err="1"/>
              <a:t>pixely</a:t>
            </a:r>
            <a:r>
              <a:rPr lang="en-US" dirty="0"/>
              <a:t> </a:t>
            </a:r>
            <a:r>
              <a:rPr lang="en-US" dirty="0" err="1"/>
              <a:t>roztáhnout</a:t>
            </a:r>
            <a:r>
              <a:rPr lang="en-US" dirty="0"/>
              <a:t>. </a:t>
            </a:r>
          </a:p>
          <a:p>
            <a:r>
              <a:rPr lang="en-US" b="1" dirty="0"/>
              <a:t>DAR (Display Aspect Ratio)</a:t>
            </a:r>
            <a:r>
              <a:rPr lang="en-US" dirty="0"/>
              <a:t> - </a:t>
            </a:r>
            <a:r>
              <a:rPr lang="en-US" dirty="0" err="1"/>
              <a:t>poměr</a:t>
            </a:r>
            <a:r>
              <a:rPr lang="en-US" dirty="0"/>
              <a:t> </a:t>
            </a:r>
            <a:r>
              <a:rPr lang="en-US" dirty="0" err="1"/>
              <a:t>stran</a:t>
            </a:r>
            <a:r>
              <a:rPr lang="en-US" dirty="0"/>
              <a:t> </a:t>
            </a:r>
            <a:r>
              <a:rPr lang="en-US" dirty="0" err="1"/>
              <a:t>zobrazení</a:t>
            </a:r>
            <a:r>
              <a:rPr lang="en-US" dirty="0"/>
              <a:t>. </a:t>
            </a:r>
            <a:endParaRPr lang="cs-CZ" dirty="0" smtClean="0"/>
          </a:p>
          <a:p>
            <a:pPr lvl="1"/>
            <a:r>
              <a:rPr lang="en-US" dirty="0" smtClean="0"/>
              <a:t>Je </a:t>
            </a:r>
            <a:r>
              <a:rPr lang="en-US" dirty="0"/>
              <a:t>to </a:t>
            </a:r>
            <a:r>
              <a:rPr lang="en-US" dirty="0" err="1"/>
              <a:t>informace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video </a:t>
            </a:r>
            <a:r>
              <a:rPr lang="en-US" dirty="0" err="1"/>
              <a:t>streamu</a:t>
            </a:r>
            <a:r>
              <a:rPr lang="en-US" dirty="0"/>
              <a:t>, </a:t>
            </a:r>
            <a:r>
              <a:rPr lang="en-US" dirty="0" err="1"/>
              <a:t>která</a:t>
            </a:r>
            <a:r>
              <a:rPr lang="en-US" dirty="0"/>
              <a:t> </a:t>
            </a:r>
            <a:r>
              <a:rPr lang="en-US" dirty="0" err="1"/>
              <a:t>říká</a:t>
            </a:r>
            <a:r>
              <a:rPr lang="en-US" dirty="0"/>
              <a:t>, s </a:t>
            </a:r>
            <a:r>
              <a:rPr lang="en-US" dirty="0" err="1"/>
              <a:t>jakým</a:t>
            </a:r>
            <a:r>
              <a:rPr lang="en-US" dirty="0"/>
              <a:t> </a:t>
            </a:r>
            <a:r>
              <a:rPr lang="en-US" dirty="0" err="1"/>
              <a:t>poměrem</a:t>
            </a:r>
            <a:r>
              <a:rPr lang="en-US" dirty="0"/>
              <a:t> </a:t>
            </a:r>
            <a:r>
              <a:rPr lang="en-US" dirty="0" err="1"/>
              <a:t>stran</a:t>
            </a:r>
            <a:r>
              <a:rPr lang="en-US" dirty="0"/>
              <a:t> se </a:t>
            </a:r>
            <a:r>
              <a:rPr lang="en-US" dirty="0" err="1"/>
              <a:t>má</a:t>
            </a:r>
            <a:r>
              <a:rPr lang="en-US" dirty="0"/>
              <a:t> video </a:t>
            </a:r>
            <a:r>
              <a:rPr lang="en-US" dirty="0" err="1"/>
              <a:t>zobrazit</a:t>
            </a:r>
            <a:r>
              <a:rPr lang="en-US" dirty="0"/>
              <a:t>. </a:t>
            </a:r>
            <a:endParaRPr lang="cs-CZ" dirty="0" smtClean="0"/>
          </a:p>
          <a:p>
            <a:r>
              <a:rPr lang="en-US" b="1" dirty="0" smtClean="0"/>
              <a:t>LB </a:t>
            </a:r>
            <a:r>
              <a:rPr lang="en-US" b="1" dirty="0"/>
              <a:t>(Letter Box)</a:t>
            </a:r>
            <a:r>
              <a:rPr lang="en-US" dirty="0"/>
              <a:t> - </a:t>
            </a:r>
            <a:r>
              <a:rPr lang="en-US" dirty="0" err="1"/>
              <a:t>dopisní</a:t>
            </a:r>
            <a:r>
              <a:rPr lang="en-US" dirty="0"/>
              <a:t> </a:t>
            </a:r>
            <a:r>
              <a:rPr lang="en-US" dirty="0" err="1"/>
              <a:t>schránka</a:t>
            </a:r>
            <a:r>
              <a:rPr lang="en-US" dirty="0"/>
              <a:t>. </a:t>
            </a:r>
            <a:endParaRPr lang="cs-CZ" dirty="0" smtClean="0"/>
          </a:p>
          <a:p>
            <a:pPr lvl="1"/>
            <a:r>
              <a:rPr lang="en-US" dirty="0" smtClean="0"/>
              <a:t>Je </a:t>
            </a:r>
            <a:r>
              <a:rPr lang="en-US" dirty="0"/>
              <a:t>to </a:t>
            </a:r>
            <a:r>
              <a:rPr lang="en-US" dirty="0" err="1"/>
              <a:t>způsob</a:t>
            </a:r>
            <a:r>
              <a:rPr lang="en-US" dirty="0"/>
              <a:t> </a:t>
            </a:r>
            <a:r>
              <a:rPr lang="en-US" dirty="0" err="1"/>
              <a:t>zobrazení</a:t>
            </a:r>
            <a:r>
              <a:rPr lang="en-US" dirty="0"/>
              <a:t> </a:t>
            </a:r>
            <a:r>
              <a:rPr lang="en-US" dirty="0" err="1"/>
              <a:t>širokoúhlého</a:t>
            </a:r>
            <a:r>
              <a:rPr lang="en-US" dirty="0"/>
              <a:t> </a:t>
            </a:r>
            <a:r>
              <a:rPr lang="en-US" dirty="0" err="1"/>
              <a:t>videa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standardní</a:t>
            </a:r>
            <a:r>
              <a:rPr lang="en-US" dirty="0"/>
              <a:t> 4:3 </a:t>
            </a:r>
            <a:r>
              <a:rPr lang="en-US" dirty="0" err="1"/>
              <a:t>televizi</a:t>
            </a:r>
            <a:r>
              <a:rPr lang="en-US" dirty="0"/>
              <a:t> (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naopak</a:t>
            </a:r>
            <a:r>
              <a:rPr lang="en-US" dirty="0"/>
              <a:t>). </a:t>
            </a:r>
            <a:endParaRPr lang="cs-CZ" dirty="0"/>
          </a:p>
          <a:p>
            <a:pPr lvl="1"/>
            <a:r>
              <a:rPr lang="en-US" dirty="0" smtClean="0"/>
              <a:t>K </a:t>
            </a:r>
            <a:r>
              <a:rPr lang="en-US" dirty="0" err="1"/>
              <a:t>obrazu</a:t>
            </a:r>
            <a:r>
              <a:rPr lang="en-US" dirty="0"/>
              <a:t> se </a:t>
            </a:r>
            <a:r>
              <a:rPr lang="en-US" dirty="0" err="1"/>
              <a:t>přidají</a:t>
            </a:r>
            <a:r>
              <a:rPr lang="en-US" dirty="0"/>
              <a:t> </a:t>
            </a:r>
            <a:r>
              <a:rPr lang="en-US" dirty="0" err="1"/>
              <a:t>černé</a:t>
            </a:r>
            <a:r>
              <a:rPr lang="en-US" dirty="0"/>
              <a:t> </a:t>
            </a:r>
            <a:r>
              <a:rPr lang="en-US" dirty="0" err="1"/>
              <a:t>pruhy</a:t>
            </a:r>
            <a:r>
              <a:rPr lang="en-US" dirty="0"/>
              <a:t>.</a:t>
            </a:r>
          </a:p>
          <a:p>
            <a:r>
              <a:rPr lang="en-US" b="1" dirty="0"/>
              <a:t>PS (Pan &amp; Scan)</a:t>
            </a:r>
            <a:r>
              <a:rPr lang="en-US" dirty="0"/>
              <a:t> - </a:t>
            </a:r>
            <a:r>
              <a:rPr lang="en-US" dirty="0" err="1"/>
              <a:t>vlož</a:t>
            </a:r>
            <a:r>
              <a:rPr lang="en-US" dirty="0"/>
              <a:t> a </a:t>
            </a:r>
            <a:r>
              <a:rPr lang="en-US" dirty="0" err="1"/>
              <a:t>sleduj</a:t>
            </a:r>
            <a:r>
              <a:rPr lang="en-US" dirty="0"/>
              <a:t>. </a:t>
            </a:r>
            <a:endParaRPr lang="cs-CZ" dirty="0" smtClean="0"/>
          </a:p>
          <a:p>
            <a:pPr lvl="1"/>
            <a:r>
              <a:rPr lang="en-US" dirty="0" err="1" smtClean="0"/>
              <a:t>Druhý</a:t>
            </a:r>
            <a:r>
              <a:rPr lang="en-US" dirty="0" smtClean="0"/>
              <a:t> </a:t>
            </a:r>
            <a:r>
              <a:rPr lang="en-US" dirty="0" err="1"/>
              <a:t>ze</a:t>
            </a:r>
            <a:r>
              <a:rPr lang="en-US" dirty="0"/>
              <a:t> </a:t>
            </a:r>
            <a:r>
              <a:rPr lang="en-US" dirty="0" err="1"/>
              <a:t>způsobů</a:t>
            </a:r>
            <a:r>
              <a:rPr lang="en-US" dirty="0"/>
              <a:t> </a:t>
            </a:r>
            <a:r>
              <a:rPr lang="en-US" dirty="0" err="1"/>
              <a:t>zobrazení</a:t>
            </a:r>
            <a:r>
              <a:rPr lang="en-US" dirty="0"/>
              <a:t> 16:9 </a:t>
            </a:r>
            <a:r>
              <a:rPr lang="en-US" dirty="0" err="1"/>
              <a:t>videa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4:3 TV (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naopak</a:t>
            </a:r>
            <a:r>
              <a:rPr lang="en-US" dirty="0"/>
              <a:t>). </a:t>
            </a:r>
            <a:r>
              <a:rPr lang="en-US" dirty="0" err="1"/>
              <a:t>Obraz</a:t>
            </a:r>
            <a:r>
              <a:rPr lang="en-US" dirty="0"/>
              <a:t> se </a:t>
            </a:r>
            <a:r>
              <a:rPr lang="en-US" dirty="0" err="1"/>
              <a:t>zvětší</a:t>
            </a:r>
            <a:r>
              <a:rPr lang="en-US" dirty="0"/>
              <a:t> a </a:t>
            </a:r>
            <a:r>
              <a:rPr lang="en-US" dirty="0" err="1"/>
              <a:t>ořízne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078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Datový tok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CBR</a:t>
            </a:r>
            <a:r>
              <a:rPr lang="en-US" dirty="0"/>
              <a:t> </a:t>
            </a:r>
            <a:r>
              <a:rPr lang="cs-CZ" dirty="0" smtClean="0"/>
              <a:t>(constant bitrate)</a:t>
            </a:r>
          </a:p>
          <a:p>
            <a:pPr lvl="1"/>
            <a:r>
              <a:rPr lang="cs-CZ" dirty="0" smtClean="0"/>
              <a:t>Datový tok je u audio/video nahrávky po celou dobu stejný</a:t>
            </a:r>
          </a:p>
          <a:p>
            <a:r>
              <a:rPr lang="cs-CZ" b="1" dirty="0" smtClean="0"/>
              <a:t>VBR</a:t>
            </a:r>
            <a:r>
              <a:rPr lang="cs-CZ" dirty="0" smtClean="0"/>
              <a:t> (variable bitrate)</a:t>
            </a:r>
          </a:p>
          <a:p>
            <a:pPr lvl="1"/>
            <a:r>
              <a:rPr lang="cs-CZ" dirty="0" smtClean="0"/>
              <a:t>Používá MPEG-4</a:t>
            </a:r>
          </a:p>
          <a:p>
            <a:pPr lvl="1"/>
            <a:r>
              <a:rPr lang="cs-CZ" dirty="0" smtClean="0"/>
              <a:t>Datový tok se mění podle složitosti scény</a:t>
            </a:r>
          </a:p>
          <a:p>
            <a:pPr lvl="1"/>
            <a:r>
              <a:rPr lang="cs-CZ" dirty="0" smtClean="0"/>
              <a:t>Při rychlém pohybu obrazu je malá komprese a větší bitrate</a:t>
            </a:r>
          </a:p>
          <a:p>
            <a:pPr lvl="1"/>
            <a:r>
              <a:rPr lang="cs-CZ" dirty="0" smtClean="0"/>
              <a:t>Lze dosáhnout vyšší kvality, ale těžko se odhaduje výsledná velikost souboru</a:t>
            </a:r>
          </a:p>
        </p:txBody>
      </p:sp>
    </p:spTree>
    <p:extLst>
      <p:ext uri="{BB962C8B-B14F-4D97-AF65-F5344CB8AC3E}">
        <p14:creationId xmlns:p14="http://schemas.microsoft.com/office/powerpoint/2010/main" val="2777947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Video formáty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b="1" dirty="0" smtClean="0"/>
              <a:t>MPEG</a:t>
            </a:r>
            <a:r>
              <a:rPr lang="cs-CZ" dirty="0" smtClean="0"/>
              <a:t> (</a:t>
            </a:r>
            <a:r>
              <a:rPr lang="en-US" dirty="0"/>
              <a:t>Moving Picture Experts </a:t>
            </a:r>
            <a:r>
              <a:rPr lang="en-US" dirty="0" smtClean="0"/>
              <a:t>Group</a:t>
            </a:r>
            <a:r>
              <a:rPr lang="cs-CZ" dirty="0" smtClean="0"/>
              <a:t>)</a:t>
            </a:r>
          </a:p>
          <a:p>
            <a:r>
              <a:rPr lang="cs-CZ" b="1" dirty="0" smtClean="0"/>
              <a:t>MPEG-1</a:t>
            </a:r>
          </a:p>
          <a:p>
            <a:pPr lvl="1"/>
            <a:r>
              <a:rPr lang="cs-CZ" dirty="0" smtClean="0"/>
              <a:t>Součástí Bílé knihy</a:t>
            </a:r>
          </a:p>
          <a:p>
            <a:pPr lvl="1"/>
            <a:r>
              <a:rPr lang="cs-CZ" dirty="0" smtClean="0"/>
              <a:t>Odpovídá formátu VHS a CD</a:t>
            </a:r>
          </a:p>
          <a:p>
            <a:r>
              <a:rPr lang="cs-CZ" b="1" dirty="0" smtClean="0"/>
              <a:t>MPEG-2</a:t>
            </a:r>
          </a:p>
          <a:p>
            <a:pPr lvl="1"/>
            <a:r>
              <a:rPr lang="cs-CZ" dirty="0" smtClean="0"/>
              <a:t>Využívá CBR i VBR</a:t>
            </a:r>
          </a:p>
          <a:p>
            <a:pPr lvl="1"/>
            <a:r>
              <a:rPr lang="cs-CZ" dirty="0" smtClean="0"/>
              <a:t>Nejpoužívanější algoritmus pro DVD</a:t>
            </a:r>
          </a:p>
          <a:p>
            <a:r>
              <a:rPr lang="cs-CZ" b="1" dirty="0" smtClean="0"/>
              <a:t>MPEG-4</a:t>
            </a:r>
          </a:p>
          <a:p>
            <a:pPr lvl="1"/>
            <a:r>
              <a:rPr lang="cs-CZ" dirty="0" smtClean="0"/>
              <a:t>Navržen pro extrémně nízké bitrate ( menší než 64kb/s)</a:t>
            </a:r>
          </a:p>
          <a:p>
            <a:pPr lvl="1"/>
            <a:r>
              <a:rPr lang="cs-CZ" dirty="0" smtClean="0"/>
              <a:t>Kodeky pro změnu velikosti souboru s malou změnou obrazu (DivX, XviD)</a:t>
            </a:r>
          </a:p>
          <a:p>
            <a:r>
              <a:rPr lang="cs-CZ" b="1" dirty="0" smtClean="0"/>
              <a:t>WMV</a:t>
            </a:r>
            <a:r>
              <a:rPr lang="cs-CZ" dirty="0" smtClean="0"/>
              <a:t> (</a:t>
            </a:r>
            <a:r>
              <a:rPr lang="en-US" dirty="0"/>
              <a:t>Windows Media </a:t>
            </a:r>
            <a:r>
              <a:rPr lang="en-US" dirty="0" smtClean="0"/>
              <a:t>Video</a:t>
            </a:r>
            <a:r>
              <a:rPr lang="cs-CZ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02735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DVD formáty</a:t>
            </a:r>
            <a:endParaRPr lang="en-US" dirty="0"/>
          </a:p>
        </p:txBody>
      </p:sp>
      <p:pic>
        <p:nvPicPr>
          <p:cNvPr id="4" name="Content Placeholder 3" descr="DVD formáty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640" y="2194559"/>
            <a:ext cx="8554720" cy="4003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5110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Audio formáty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b="1" dirty="0" smtClean="0"/>
              <a:t>MP3</a:t>
            </a:r>
            <a:r>
              <a:rPr lang="cs-CZ" dirty="0" smtClean="0"/>
              <a:t> (</a:t>
            </a:r>
            <a:r>
              <a:rPr lang="en-US" dirty="0"/>
              <a:t>MPEG-1 Layer </a:t>
            </a:r>
            <a:r>
              <a:rPr lang="en-US" dirty="0" smtClean="0"/>
              <a:t>3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Ztrátová komprese, až 10x menší velikost</a:t>
            </a:r>
          </a:p>
          <a:p>
            <a:r>
              <a:rPr lang="cs-CZ" b="1" dirty="0" smtClean="0"/>
              <a:t>WMA</a:t>
            </a:r>
            <a:r>
              <a:rPr lang="cs-CZ" dirty="0" smtClean="0"/>
              <a:t> (</a:t>
            </a:r>
            <a:r>
              <a:rPr lang="en-US" dirty="0"/>
              <a:t>Windows Media </a:t>
            </a:r>
            <a:r>
              <a:rPr lang="en-US" dirty="0" smtClean="0"/>
              <a:t>Audio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Komprimovaný zvukový formát of Microsoftu</a:t>
            </a:r>
          </a:p>
          <a:p>
            <a:r>
              <a:rPr lang="cs-CZ" b="1" dirty="0" smtClean="0"/>
              <a:t>OGG</a:t>
            </a:r>
          </a:p>
          <a:p>
            <a:pPr lvl="1"/>
            <a:r>
              <a:rPr lang="cs-CZ" dirty="0" smtClean="0"/>
              <a:t>Open source alternativa pro komerční kodeky</a:t>
            </a:r>
          </a:p>
          <a:p>
            <a:r>
              <a:rPr lang="cs-CZ" b="1" dirty="0" smtClean="0"/>
              <a:t>AAC</a:t>
            </a:r>
            <a:r>
              <a:rPr lang="cs-CZ" dirty="0" smtClean="0"/>
              <a:t> (</a:t>
            </a:r>
            <a:r>
              <a:rPr lang="en-US" dirty="0"/>
              <a:t>Advanced Audio </a:t>
            </a:r>
            <a:r>
              <a:rPr lang="en-US" dirty="0" smtClean="0"/>
              <a:t>Coding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Následovník MP3 na vyšších bitrate, používá jej především Apple a PSP</a:t>
            </a:r>
          </a:p>
          <a:p>
            <a:r>
              <a:rPr lang="cs-CZ" b="1" dirty="0" smtClean="0"/>
              <a:t>WAV</a:t>
            </a:r>
            <a:r>
              <a:rPr lang="cs-CZ" dirty="0" smtClean="0"/>
              <a:t> (</a:t>
            </a:r>
            <a:r>
              <a:rPr lang="en-US" dirty="0"/>
              <a:t>Waveform Audio </a:t>
            </a:r>
            <a:r>
              <a:rPr lang="en-US" dirty="0" smtClean="0"/>
              <a:t>Format</a:t>
            </a:r>
            <a:r>
              <a:rPr lang="cs-CZ" dirty="0" smtClean="0"/>
              <a:t>)</a:t>
            </a:r>
          </a:p>
          <a:p>
            <a:pPr lvl="1"/>
            <a:r>
              <a:rPr lang="en-US" dirty="0" err="1" smtClean="0"/>
              <a:t>Základní</a:t>
            </a:r>
            <a:r>
              <a:rPr lang="en-US" dirty="0" smtClean="0"/>
              <a:t> </a:t>
            </a:r>
            <a:r>
              <a:rPr lang="en-US" dirty="0" err="1"/>
              <a:t>zvukový</a:t>
            </a:r>
            <a:r>
              <a:rPr lang="en-US" dirty="0"/>
              <a:t> </a:t>
            </a:r>
            <a:r>
              <a:rPr lang="en-US" dirty="0" err="1"/>
              <a:t>formát</a:t>
            </a:r>
            <a:r>
              <a:rPr lang="en-US" dirty="0"/>
              <a:t> </a:t>
            </a:r>
            <a:r>
              <a:rPr lang="en-US" dirty="0" err="1"/>
              <a:t>vyvinutý</a:t>
            </a:r>
            <a:r>
              <a:rPr lang="en-US" dirty="0"/>
              <a:t> </a:t>
            </a:r>
            <a:r>
              <a:rPr lang="en-US" dirty="0" err="1"/>
              <a:t>firmami</a:t>
            </a:r>
            <a:r>
              <a:rPr lang="en-US" dirty="0"/>
              <a:t> IBM a Microsoft. </a:t>
            </a:r>
            <a:endParaRPr lang="cs-CZ" dirty="0" smtClean="0"/>
          </a:p>
          <a:p>
            <a:pPr lvl="1"/>
            <a:r>
              <a:rPr lang="en-US" dirty="0" smtClean="0"/>
              <a:t>V </a:t>
            </a:r>
            <a:r>
              <a:rPr lang="en-US" dirty="0" err="1"/>
              <a:t>tomto</a:t>
            </a:r>
            <a:r>
              <a:rPr lang="en-US" dirty="0"/>
              <a:t> </a:t>
            </a:r>
            <a:r>
              <a:rPr lang="en-US" dirty="0" err="1"/>
              <a:t>formátu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uloženy</a:t>
            </a:r>
            <a:r>
              <a:rPr lang="en-US" dirty="0"/>
              <a:t> </a:t>
            </a:r>
            <a:r>
              <a:rPr lang="en-US" dirty="0" err="1"/>
              <a:t>skladby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hudedních</a:t>
            </a:r>
            <a:r>
              <a:rPr lang="en-US" dirty="0"/>
              <a:t> CD </a:t>
            </a:r>
            <a:r>
              <a:rPr lang="en-US" dirty="0" err="1"/>
              <a:t>discích</a:t>
            </a:r>
            <a:r>
              <a:rPr lang="en-US" dirty="0"/>
              <a:t>, </a:t>
            </a:r>
            <a:r>
              <a:rPr lang="en-US" dirty="0" err="1"/>
              <a:t>lze</a:t>
            </a:r>
            <a:r>
              <a:rPr lang="en-US" dirty="0"/>
              <a:t> s </a:t>
            </a:r>
            <a:r>
              <a:rPr lang="en-US" dirty="0" err="1"/>
              <a:t>ním</a:t>
            </a:r>
            <a:r>
              <a:rPr lang="en-US" dirty="0"/>
              <a:t> </a:t>
            </a:r>
            <a:r>
              <a:rPr lang="en-US" dirty="0" err="1"/>
              <a:t>pracovat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počítači</a:t>
            </a:r>
            <a:r>
              <a:rPr lang="en-US" dirty="0" smtClean="0"/>
              <a:t>.</a:t>
            </a:r>
            <a:r>
              <a:rPr lang="cs-CZ" dirty="0" smtClean="0"/>
              <a:t> Maximálně 4GB = 6.6 hodin hudby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404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Kodeky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Kodek = kodér a dekodér / komprese a dekomprese</a:t>
            </a:r>
          </a:p>
          <a:p>
            <a:r>
              <a:rPr lang="cs-CZ" dirty="0" smtClean="0"/>
              <a:t>U</a:t>
            </a:r>
            <a:r>
              <a:rPr lang="en-US" dirty="0" err="1" smtClean="0"/>
              <a:t>kládají</a:t>
            </a:r>
            <a:r>
              <a:rPr lang="en-US" dirty="0" smtClean="0"/>
              <a:t> </a:t>
            </a:r>
            <a:r>
              <a:rPr lang="en-US" dirty="0"/>
              <a:t>data do </a:t>
            </a:r>
            <a:r>
              <a:rPr lang="en-US" dirty="0" err="1"/>
              <a:t>zakódované</a:t>
            </a:r>
            <a:r>
              <a:rPr lang="en-US" dirty="0"/>
              <a:t> </a:t>
            </a:r>
            <a:r>
              <a:rPr lang="en-US" dirty="0" err="1"/>
              <a:t>formy</a:t>
            </a:r>
            <a:r>
              <a:rPr lang="en-US" dirty="0"/>
              <a:t> (</a:t>
            </a:r>
            <a:r>
              <a:rPr lang="en-US" dirty="0" err="1"/>
              <a:t>většinou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účelem</a:t>
            </a:r>
            <a:r>
              <a:rPr lang="en-US" dirty="0"/>
              <a:t> </a:t>
            </a:r>
            <a:r>
              <a:rPr lang="en-US" dirty="0" err="1"/>
              <a:t>přenosu</a:t>
            </a:r>
            <a:r>
              <a:rPr lang="en-US" dirty="0"/>
              <a:t>, </a:t>
            </a:r>
            <a:r>
              <a:rPr lang="en-US" dirty="0" err="1"/>
              <a:t>uchovávání</a:t>
            </a:r>
            <a:r>
              <a:rPr lang="en-US" dirty="0"/>
              <a:t> </a:t>
            </a:r>
            <a:r>
              <a:rPr lang="en-US" dirty="0" err="1"/>
              <a:t>nebo</a:t>
            </a:r>
            <a:r>
              <a:rPr lang="en-US" dirty="0"/>
              <a:t> </a:t>
            </a:r>
            <a:r>
              <a:rPr lang="en-US" dirty="0" err="1"/>
              <a:t>šifrování</a:t>
            </a:r>
            <a:r>
              <a:rPr lang="en-US" dirty="0" smtClean="0"/>
              <a:t>)</a:t>
            </a:r>
            <a:r>
              <a:rPr lang="cs-CZ" dirty="0" smtClean="0"/>
              <a:t>.</a:t>
            </a:r>
          </a:p>
          <a:p>
            <a:r>
              <a:rPr lang="cs-CZ" dirty="0" smtClean="0"/>
              <a:t>Obnovení dat do původní formy vhodné k zobrazování a editování.</a:t>
            </a:r>
          </a:p>
          <a:p>
            <a:r>
              <a:rPr lang="cs-CZ" dirty="0" smtClean="0"/>
              <a:t>Nejznámější jsou DivX, XviD, které pracují s formátem MPEG-4 ASP</a:t>
            </a:r>
          </a:p>
          <a:p>
            <a:pPr lvl="1"/>
            <a:r>
              <a:rPr lang="cs-CZ" dirty="0" smtClean="0"/>
              <a:t>Pracují s kontejnery AVI a MP4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7083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Kontejnery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Umožňuje uložit zvuková, obrazová i jiná data do jednoho souboru.</a:t>
            </a:r>
          </a:p>
          <a:p>
            <a:r>
              <a:rPr lang="cs-CZ" dirty="0" smtClean="0"/>
              <a:t>Obsahuje informace o formátu videa, audia, použité kompresi, titulků atd.</a:t>
            </a:r>
          </a:p>
          <a:p>
            <a:pPr lvl="1"/>
            <a:r>
              <a:rPr lang="cs-CZ" dirty="0" smtClean="0"/>
              <a:t>Uživatel si může vybrat jakou kombinaci dat bude přehrávat.</a:t>
            </a:r>
          </a:p>
          <a:p>
            <a:pPr lvl="1"/>
            <a:r>
              <a:rPr lang="cs-CZ" dirty="0" smtClean="0"/>
              <a:t>Vnitřní kompresi dat určuje kodek, nikoliv kontejner.</a:t>
            </a:r>
          </a:p>
          <a:p>
            <a:pPr lvl="1"/>
            <a:r>
              <a:rPr lang="cs-CZ" dirty="0" smtClean="0"/>
              <a:t>Kontejner nese informaci, jakým kodekem byl každý datový proud kódován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673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Kontejnery </a:t>
            </a:r>
            <a:r>
              <a:rPr lang="cs-CZ" dirty="0" smtClean="0"/>
              <a:t>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 smtClean="0"/>
              <a:t>AVI (</a:t>
            </a:r>
            <a:r>
              <a:rPr lang="en-US" dirty="0"/>
              <a:t>Audio Video </a:t>
            </a:r>
            <a:r>
              <a:rPr lang="en-US" dirty="0" smtClean="0"/>
              <a:t>Interleaved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Standartní kontejner převážně pro Windows</a:t>
            </a:r>
          </a:p>
          <a:p>
            <a:r>
              <a:rPr lang="cs-CZ" dirty="0" smtClean="0"/>
              <a:t>MPEG</a:t>
            </a:r>
          </a:p>
          <a:p>
            <a:pPr lvl="1"/>
            <a:r>
              <a:rPr lang="cs-CZ" dirty="0" smtClean="0"/>
              <a:t>Umožňuje lokální uložení souboru, streamování a terestriální vysílání</a:t>
            </a:r>
          </a:p>
          <a:p>
            <a:r>
              <a:rPr lang="cs-CZ" dirty="0" smtClean="0"/>
              <a:t>Quick Time</a:t>
            </a:r>
          </a:p>
          <a:p>
            <a:pPr lvl="1"/>
            <a:r>
              <a:rPr lang="cs-CZ" dirty="0" smtClean="0"/>
              <a:t>Konkurence AVI od Apple s příponou .QT nebo .MOV, </a:t>
            </a:r>
            <a:r>
              <a:rPr lang="cs-CZ" dirty="0"/>
              <a:t>Může obsahovat i </a:t>
            </a:r>
            <a:r>
              <a:rPr lang="cs-CZ" dirty="0" smtClean="0"/>
              <a:t>Flash</a:t>
            </a:r>
          </a:p>
          <a:p>
            <a:r>
              <a:rPr lang="cs-CZ" dirty="0" smtClean="0"/>
              <a:t>Real Media </a:t>
            </a:r>
          </a:p>
          <a:p>
            <a:pPr lvl="1"/>
            <a:r>
              <a:rPr lang="cs-CZ" dirty="0" smtClean="0"/>
              <a:t>Může měnit framerate v čase, dobré pro streamování</a:t>
            </a:r>
          </a:p>
          <a:p>
            <a:r>
              <a:rPr lang="cs-CZ" dirty="0" smtClean="0"/>
              <a:t>MKV (Matroška)</a:t>
            </a:r>
          </a:p>
          <a:p>
            <a:pPr lvl="1"/>
            <a:r>
              <a:rPr lang="cs-CZ" dirty="0" smtClean="0"/>
              <a:t>Může obsahovat jakýkoli formát videa a zvuku s neomezeným počtem titulkových a zvukových stop</a:t>
            </a:r>
          </a:p>
          <a:p>
            <a:pPr lvl="1"/>
            <a:r>
              <a:rPr lang="cs-CZ" smtClean="0"/>
              <a:t>Pr opřehrávání je třeba mít nainstalovaný patřičný splitter nebo podporu v přehrávači</a:t>
            </a:r>
            <a:endParaRPr lang="cs-CZ" dirty="0" smtClean="0"/>
          </a:p>
          <a:p>
            <a:pPr lvl="1"/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171522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Použité zdroje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www.scenar.filmovani.cz</a:t>
            </a:r>
            <a:endParaRPr lang="cs-CZ" dirty="0"/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www.tvfreak.cz</a:t>
            </a:r>
            <a:endParaRPr lang="cs-CZ" dirty="0" smtClean="0"/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www.amacom.cz</a:t>
            </a:r>
            <a:endParaRPr lang="cs-CZ" dirty="0" smtClean="0"/>
          </a:p>
          <a:p>
            <a:r>
              <a:rPr lang="cs-CZ" dirty="0">
                <a:hlinkClick r:id="rId5"/>
              </a:rPr>
              <a:t>http</a:t>
            </a:r>
            <a:r>
              <a:rPr lang="cs-CZ">
                <a:hlinkClick r:id="rId5"/>
              </a:rPr>
              <a:t>://</a:t>
            </a:r>
            <a:r>
              <a:rPr lang="cs-CZ" smtClean="0">
                <a:hlinkClick r:id="rId5"/>
              </a:rPr>
              <a:t>www.kteiv.upol.cz</a:t>
            </a:r>
            <a:endParaRPr lang="cs-CZ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6948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442</TotalTime>
  <Words>2024</Words>
  <Application>Microsoft Office PowerPoint</Application>
  <PresentationFormat>Widescreen</PresentationFormat>
  <Paragraphs>217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Garamond</vt:lpstr>
      <vt:lpstr>Organic</vt:lpstr>
      <vt:lpstr>Úvod do střihu </vt:lpstr>
      <vt:lpstr>Zásady natáčení 1/2</vt:lpstr>
      <vt:lpstr>Zásady natáčení 2/2</vt:lpstr>
      <vt:lpstr>Zásady střihu 1/2</vt:lpstr>
      <vt:lpstr>Zásady střihu 2/2</vt:lpstr>
      <vt:lpstr>Bodové scénáře</vt:lpstr>
      <vt:lpstr>Vyprávění děje</vt:lpstr>
      <vt:lpstr>Návaznost záběrů 1/2</vt:lpstr>
      <vt:lpstr>Návaznost záběrů 2/2</vt:lpstr>
      <vt:lpstr>Velikosti záběrů 1/4</vt:lpstr>
      <vt:lpstr>Velikosti záběrů 2/4</vt:lpstr>
      <vt:lpstr>Velikosti záběrů 3/4</vt:lpstr>
      <vt:lpstr>Velikosti záběrů 4/4</vt:lpstr>
      <vt:lpstr>Aktivní pohyb záběru</vt:lpstr>
      <vt:lpstr>Pasivní pohyb záběru</vt:lpstr>
      <vt:lpstr>Úhel snímání záběru</vt:lpstr>
      <vt:lpstr>Návaznost ve střihové skladbě</vt:lpstr>
      <vt:lpstr>Návaznost ve střihové skladbě</vt:lpstr>
      <vt:lpstr>Pohyb 1/2</vt:lpstr>
      <vt:lpstr>Pohyb 2/2</vt:lpstr>
      <vt:lpstr>Rytmus 1/2</vt:lpstr>
      <vt:lpstr>Rytmus 2/2</vt:lpstr>
      <vt:lpstr>Snímkovací frekvence </vt:lpstr>
      <vt:lpstr>Prokládání obrazu </vt:lpstr>
      <vt:lpstr>Rozlišení videa 1/2</vt:lpstr>
      <vt:lpstr>Rozlišení videa 2/2</vt:lpstr>
      <vt:lpstr>Aspect ratio</vt:lpstr>
      <vt:lpstr>Datový tok</vt:lpstr>
      <vt:lpstr>Video formáty</vt:lpstr>
      <vt:lpstr>DVD formáty</vt:lpstr>
      <vt:lpstr>Audio formáty</vt:lpstr>
      <vt:lpstr>Kodeky</vt:lpstr>
      <vt:lpstr>Kontejnery 1/2</vt:lpstr>
      <vt:lpstr>Kontejnery 2/2</vt:lpstr>
      <vt:lpstr>Použité zdroje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střihu</dc:title>
  <dc:creator>Mezulanik, Radek</dc:creator>
  <cp:lastModifiedBy>Mezulanik, Radek</cp:lastModifiedBy>
  <cp:revision>39</cp:revision>
  <dcterms:created xsi:type="dcterms:W3CDTF">2014-10-28T11:11:59Z</dcterms:created>
  <dcterms:modified xsi:type="dcterms:W3CDTF">2014-10-30T13:00:06Z</dcterms:modified>
</cp:coreProperties>
</file>